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notesMasterIdLst>
    <p:notesMasterId r:id="rId21"/>
  </p:notesMasterIdLst>
  <p:sldIdLst>
    <p:sldId id="274" r:id="rId7"/>
    <p:sldId id="295" r:id="rId8"/>
    <p:sldId id="299" r:id="rId9"/>
    <p:sldId id="303" r:id="rId10"/>
    <p:sldId id="296" r:id="rId11"/>
    <p:sldId id="300" r:id="rId12"/>
    <p:sldId id="306" r:id="rId13"/>
    <p:sldId id="304" r:id="rId14"/>
    <p:sldId id="301" r:id="rId15"/>
    <p:sldId id="302" r:id="rId16"/>
    <p:sldId id="298" r:id="rId17"/>
    <p:sldId id="305" r:id="rId18"/>
    <p:sldId id="277" r:id="rId19"/>
    <p:sldId id="25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2FE491-CA7B-3DA6-2286-7580E0F8A6FC}" name="Katy Shand" initials="KS" userId="S::Katy.Shand@trac.com::9d221cc0-94c5-48aa-b964-206bff1aab19" providerId="AD"/>
  <p188:author id="{0302B2F6-9DCB-00B6-1784-AD6A92B28BD1}" name="Linda Stephen" initials="LS" userId="S::Linda.Stephen@trac.com::40a9e250-ec33-48f0-a9be-5b289748a9c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8D61D"/>
    <a:srgbClr val="FFC60E"/>
    <a:srgbClr val="EEF329"/>
    <a:srgbClr val="967200"/>
    <a:srgbClr val="E2AC00"/>
    <a:srgbClr val="FFFBE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7D716E-3165-426F-8F0D-E2B7DFEF3CA4}" v="1" dt="2024-05-20T13:24:37.4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8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F27D716E-3165-426F-8F0D-E2B7DFEF3CA4}"/>
    <pc:docChg chg="modSld sldOrd modMainMaster">
      <pc:chgData name="Poppy Milne" userId="dbd09707-01bb-4d14-ba6f-59102c4d3794" providerId="ADAL" clId="{F27D716E-3165-426F-8F0D-E2B7DFEF3CA4}" dt="2024-05-20T13:24:46.089" v="74" actId="1076"/>
      <pc:docMkLst>
        <pc:docMk/>
      </pc:docMkLst>
      <pc:sldChg chg="modSp mod">
        <pc:chgData name="Poppy Milne" userId="dbd09707-01bb-4d14-ba6f-59102c4d3794" providerId="ADAL" clId="{F27D716E-3165-426F-8F0D-E2B7DFEF3CA4}" dt="2024-05-20T11:55:42.568" v="14" actId="20577"/>
        <pc:sldMkLst>
          <pc:docMk/>
          <pc:sldMk cId="773859987" sldId="277"/>
        </pc:sldMkLst>
        <pc:spChg chg="mod">
          <ac:chgData name="Poppy Milne" userId="dbd09707-01bb-4d14-ba6f-59102c4d3794" providerId="ADAL" clId="{F27D716E-3165-426F-8F0D-E2B7DFEF3CA4}" dt="2024-05-20T11:55:42.568" v="14" actId="20577"/>
          <ac:spMkLst>
            <pc:docMk/>
            <pc:sldMk cId="773859987" sldId="277"/>
            <ac:spMk id="20" creationId="{D264D133-BF34-F825-40B5-0C4E1331698B}"/>
          </ac:spMkLst>
        </pc:spChg>
      </pc:sldChg>
      <pc:sldChg chg="addSp modSp mod ord">
        <pc:chgData name="Poppy Milne" userId="dbd09707-01bb-4d14-ba6f-59102c4d3794" providerId="ADAL" clId="{F27D716E-3165-426F-8F0D-E2B7DFEF3CA4}" dt="2024-05-20T13:24:46.089" v="74" actId="1076"/>
        <pc:sldMkLst>
          <pc:docMk/>
          <pc:sldMk cId="930575217" sldId="304"/>
        </pc:sldMkLst>
        <pc:spChg chg="mod">
          <ac:chgData name="Poppy Milne" userId="dbd09707-01bb-4d14-ba6f-59102c4d3794" providerId="ADAL" clId="{F27D716E-3165-426F-8F0D-E2B7DFEF3CA4}" dt="2024-05-20T13:17:07.390" v="36" actId="20577"/>
          <ac:spMkLst>
            <pc:docMk/>
            <pc:sldMk cId="930575217" sldId="304"/>
            <ac:spMk id="2" creationId="{AC1D7D06-7334-38C8-4132-5A1BEEC6618B}"/>
          </ac:spMkLst>
        </pc:spChg>
        <pc:spChg chg="mod">
          <ac:chgData name="Poppy Milne" userId="dbd09707-01bb-4d14-ba6f-59102c4d3794" providerId="ADAL" clId="{F27D716E-3165-426F-8F0D-E2B7DFEF3CA4}" dt="2024-05-20T13:24:29.636" v="70" actId="20577"/>
          <ac:spMkLst>
            <pc:docMk/>
            <pc:sldMk cId="930575217" sldId="304"/>
            <ac:spMk id="4" creationId="{9BE7BE6A-F4E3-6D52-E3C3-69E99A893A17}"/>
          </ac:spMkLst>
        </pc:spChg>
        <pc:spChg chg="mod">
          <ac:chgData name="Poppy Milne" userId="dbd09707-01bb-4d14-ba6f-59102c4d3794" providerId="ADAL" clId="{F27D716E-3165-426F-8F0D-E2B7DFEF3CA4}" dt="2024-05-20T13:24:35.007" v="71" actId="20577"/>
          <ac:spMkLst>
            <pc:docMk/>
            <pc:sldMk cId="930575217" sldId="304"/>
            <ac:spMk id="5" creationId="{BBF1FAF3-CB03-FEF9-80B1-D9276517CDC8}"/>
          </ac:spMkLst>
        </pc:spChg>
        <pc:picChg chg="mod">
          <ac:chgData name="Poppy Milne" userId="dbd09707-01bb-4d14-ba6f-59102c4d3794" providerId="ADAL" clId="{F27D716E-3165-426F-8F0D-E2B7DFEF3CA4}" dt="2024-05-20T13:19:02.810" v="50" actId="1076"/>
          <ac:picMkLst>
            <pc:docMk/>
            <pc:sldMk cId="930575217" sldId="304"/>
            <ac:picMk id="3" creationId="{3D418419-59C5-C732-6CC5-71680634078F}"/>
          </ac:picMkLst>
        </pc:picChg>
        <pc:picChg chg="add mod">
          <ac:chgData name="Poppy Milne" userId="dbd09707-01bb-4d14-ba6f-59102c4d3794" providerId="ADAL" clId="{F27D716E-3165-426F-8F0D-E2B7DFEF3CA4}" dt="2024-05-20T13:24:46.089" v="74" actId="1076"/>
          <ac:picMkLst>
            <pc:docMk/>
            <pc:sldMk cId="930575217" sldId="304"/>
            <ac:picMk id="6" creationId="{BC8EB840-65F3-3BD7-BD1C-3BABB7D1CD02}"/>
          </ac:picMkLst>
        </pc:picChg>
        <pc:picChg chg="mod">
          <ac:chgData name="Poppy Milne" userId="dbd09707-01bb-4d14-ba6f-59102c4d3794" providerId="ADAL" clId="{F27D716E-3165-426F-8F0D-E2B7DFEF3CA4}" dt="2024-05-20T13:19:14.922" v="53" actId="14100"/>
          <ac:picMkLst>
            <pc:docMk/>
            <pc:sldMk cId="930575217" sldId="304"/>
            <ac:picMk id="12" creationId="{BB6D0C3E-1B91-A60D-21C4-AAE647F09BD0}"/>
          </ac:picMkLst>
        </pc:picChg>
      </pc:sldChg>
      <pc:sldChg chg="modSp mod">
        <pc:chgData name="Poppy Milne" userId="dbd09707-01bb-4d14-ba6f-59102c4d3794" providerId="ADAL" clId="{F27D716E-3165-426F-8F0D-E2B7DFEF3CA4}" dt="2024-05-20T12:17:54.499" v="35"/>
        <pc:sldMkLst>
          <pc:docMk/>
          <pc:sldMk cId="1316261470" sldId="306"/>
        </pc:sldMkLst>
        <pc:spChg chg="mod">
          <ac:chgData name="Poppy Milne" userId="dbd09707-01bb-4d14-ba6f-59102c4d3794" providerId="ADAL" clId="{F27D716E-3165-426F-8F0D-E2B7DFEF3CA4}" dt="2024-05-20T12:17:54.499" v="35"/>
          <ac:spMkLst>
            <pc:docMk/>
            <pc:sldMk cId="1316261470" sldId="306"/>
            <ac:spMk id="6" creationId="{1D483805-8C40-DFE1-79F4-FE40650C6ED6}"/>
          </ac:spMkLst>
        </pc:spChg>
      </pc:sldChg>
      <pc:sldMasterChg chg="modSp mod modSldLayout">
        <pc:chgData name="Poppy Milne" userId="dbd09707-01bb-4d14-ba6f-59102c4d3794" providerId="ADAL" clId="{F27D716E-3165-426F-8F0D-E2B7DFEF3CA4}" dt="2024-05-20T11:56:53.831" v="34" actId="20577"/>
        <pc:sldMasterMkLst>
          <pc:docMk/>
          <pc:sldMasterMk cId="4041011504" sldId="2147483672"/>
        </pc:sldMasterMkLst>
        <pc:spChg chg="mod">
          <ac:chgData name="Poppy Milne" userId="dbd09707-01bb-4d14-ba6f-59102c4d3794" providerId="ADAL" clId="{F27D716E-3165-426F-8F0D-E2B7DFEF3CA4}" dt="2024-05-20T11:56:53.831" v="34" actId="20577"/>
          <ac:spMkLst>
            <pc:docMk/>
            <pc:sldMasterMk cId="4041011504" sldId="2147483672"/>
            <ac:spMk id="13" creationId="{96B58472-4E2C-4A60-A0C1-061D881AFC45}"/>
          </ac:spMkLst>
        </pc:spChg>
        <pc:sldLayoutChg chg="modSp mod">
          <pc:chgData name="Poppy Milne" userId="dbd09707-01bb-4d14-ba6f-59102c4d3794" providerId="ADAL" clId="{F27D716E-3165-426F-8F0D-E2B7DFEF3CA4}" dt="2024-05-20T11:55:05.585" v="13" actId="20577"/>
          <pc:sldLayoutMkLst>
            <pc:docMk/>
            <pc:sldMasterMk cId="4041011504" sldId="2147483672"/>
            <pc:sldLayoutMk cId="2243293639" sldId="2147483661"/>
          </pc:sldLayoutMkLst>
          <pc:spChg chg="mod">
            <ac:chgData name="Poppy Milne" userId="dbd09707-01bb-4d14-ba6f-59102c4d3794" providerId="ADAL" clId="{F27D716E-3165-426F-8F0D-E2B7DFEF3CA4}" dt="2024-05-20T11:55:05.585" v="13" actId="20577"/>
            <ac:spMkLst>
              <pc:docMk/>
              <pc:sldMasterMk cId="4041011504" sldId="2147483672"/>
              <pc:sldLayoutMk cId="2243293639" sldId="2147483661"/>
              <ac:spMk id="36" creationId="{121BA008-43C2-41A3-B7C5-A509F8795445}"/>
            </ac:spMkLst>
          </pc:spChg>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 Id="rId5" Type="http://schemas.microsoft.com/office/2007/relationships/hdphoto" Target="../media/hdphoto1.wdp"/><Relationship Id="rId4" Type="http://schemas.openxmlformats.org/officeDocument/2006/relationships/image" Target="../media/image4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4.png"/><Relationship Id="rId2" Type="http://schemas.microsoft.com/office/2007/relationships/hdphoto" Target="../media/hdphoto1.wdp"/><Relationship Id="rId1" Type="http://schemas.openxmlformats.org/officeDocument/2006/relationships/image" Target="../media/image47.png"/><Relationship Id="rId5" Type="http://schemas.openxmlformats.org/officeDocument/2006/relationships/image" Target="../media/image45.png"/><Relationship Id="rId4" Type="http://schemas.openxmlformats.org/officeDocument/2006/relationships/image" Target="../media/image46.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1A1BBD-9CC6-4DE7-AB52-5FECF9E7DE4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97655028-AC57-49AF-B2B2-AFB93E786490}">
      <dgm:prSet custT="1"/>
      <dgm:spPr>
        <a:solidFill>
          <a:srgbClr val="F8D61D"/>
        </a:solidFill>
        <a:ln>
          <a:solidFill>
            <a:schemeClr val="tx1"/>
          </a:solidFill>
        </a:ln>
      </dgm:spPr>
      <dgm:t>
        <a:bodyPr/>
        <a:lstStyle/>
        <a:p>
          <a:pPr algn="l"/>
          <a:r>
            <a:rPr lang="en-GB" sz="1400" b="1">
              <a:solidFill>
                <a:schemeClr val="tx1"/>
              </a:solidFill>
            </a:rPr>
            <a:t>ELIMINATION - Try to avoid doing jobs which put hands at risk.</a:t>
          </a:r>
          <a:endParaRPr lang="en-US" sz="1400" b="1">
            <a:solidFill>
              <a:schemeClr val="tx1"/>
            </a:solidFill>
          </a:endParaRPr>
        </a:p>
      </dgm:t>
    </dgm:pt>
    <dgm:pt modelId="{C3D95C73-61DA-406F-93FF-DD615A1EFF99}" type="parTrans" cxnId="{0B78C84B-E613-465C-9FBF-E309802ED572}">
      <dgm:prSet/>
      <dgm:spPr/>
      <dgm:t>
        <a:bodyPr/>
        <a:lstStyle/>
        <a:p>
          <a:endParaRPr lang="en-US"/>
        </a:p>
      </dgm:t>
    </dgm:pt>
    <dgm:pt modelId="{AE46DEDE-AA7C-43D1-8D4F-A782DC88C63D}" type="sibTrans" cxnId="{0B78C84B-E613-465C-9FBF-E309802ED572}">
      <dgm:prSet/>
      <dgm:spPr>
        <a:solidFill>
          <a:schemeClr val="tx1"/>
        </a:solidFill>
        <a:ln>
          <a:solidFill>
            <a:schemeClr val="tx1"/>
          </a:solidFill>
        </a:ln>
      </dgm:spPr>
      <dgm:t>
        <a:bodyPr/>
        <a:lstStyle/>
        <a:p>
          <a:endParaRPr lang="en-US"/>
        </a:p>
      </dgm:t>
    </dgm:pt>
    <dgm:pt modelId="{45B86B19-0D97-4A78-A1C2-F6F1C8FA4AF9}">
      <dgm:prSet custT="1"/>
      <dgm:spPr>
        <a:solidFill>
          <a:srgbClr val="F8D61D"/>
        </a:solidFill>
        <a:ln>
          <a:solidFill>
            <a:schemeClr val="tx1"/>
          </a:solidFill>
        </a:ln>
      </dgm:spPr>
      <dgm:t>
        <a:bodyPr/>
        <a:lstStyle/>
        <a:p>
          <a:pPr algn="l"/>
          <a:r>
            <a:rPr lang="en-GB" sz="1400" b="1">
              <a:solidFill>
                <a:schemeClr val="tx1"/>
              </a:solidFill>
            </a:rPr>
            <a:t>SUSBSTITUTION - Could the job be done using technology, hands-free tools?</a:t>
          </a:r>
          <a:endParaRPr lang="en-US" sz="1400" b="1">
            <a:solidFill>
              <a:schemeClr val="tx1"/>
            </a:solidFill>
          </a:endParaRPr>
        </a:p>
      </dgm:t>
    </dgm:pt>
    <dgm:pt modelId="{BE4C720E-6BB4-4AB0-911F-1AFAB1097E39}" type="parTrans" cxnId="{862E6875-28F8-44A6-90CD-B2A6018FCD24}">
      <dgm:prSet/>
      <dgm:spPr/>
      <dgm:t>
        <a:bodyPr/>
        <a:lstStyle/>
        <a:p>
          <a:endParaRPr lang="en-US"/>
        </a:p>
      </dgm:t>
    </dgm:pt>
    <dgm:pt modelId="{5B37B8E5-C650-4272-9B37-34F87819C816}" type="sibTrans" cxnId="{862E6875-28F8-44A6-90CD-B2A6018FCD24}">
      <dgm:prSet/>
      <dgm:spPr>
        <a:solidFill>
          <a:schemeClr val="tx1"/>
        </a:solidFill>
        <a:ln>
          <a:solidFill>
            <a:schemeClr val="tx1"/>
          </a:solidFill>
        </a:ln>
      </dgm:spPr>
      <dgm:t>
        <a:bodyPr/>
        <a:lstStyle/>
        <a:p>
          <a:endParaRPr lang="en-US"/>
        </a:p>
      </dgm:t>
    </dgm:pt>
    <dgm:pt modelId="{49119432-64B1-4A87-AFAA-1664ED0FEA87}">
      <dgm:prSet custT="1"/>
      <dgm:spPr>
        <a:solidFill>
          <a:srgbClr val="F8D61D"/>
        </a:solidFill>
        <a:ln>
          <a:solidFill>
            <a:schemeClr val="tx1"/>
          </a:solidFill>
        </a:ln>
      </dgm:spPr>
      <dgm:t>
        <a:bodyPr/>
        <a:lstStyle/>
        <a:p>
          <a:pPr algn="l"/>
          <a:r>
            <a:rPr lang="en-GB" sz="1400" b="1">
              <a:solidFill>
                <a:schemeClr val="tx1"/>
              </a:solidFill>
            </a:rPr>
            <a:t>ENGINEERING CONTROLS – Physically separate hands from the hazard - safety guards, emergency stop devices, and ergonomic tools.</a:t>
          </a:r>
          <a:endParaRPr lang="en-US" sz="1400" b="1">
            <a:solidFill>
              <a:schemeClr val="tx1"/>
            </a:solidFill>
          </a:endParaRPr>
        </a:p>
      </dgm:t>
    </dgm:pt>
    <dgm:pt modelId="{60291434-6538-4E38-9F30-C9AC0875F13B}" type="parTrans" cxnId="{44EC2CC6-EABC-440E-A657-BE29FD8F9F0D}">
      <dgm:prSet/>
      <dgm:spPr/>
      <dgm:t>
        <a:bodyPr/>
        <a:lstStyle/>
        <a:p>
          <a:endParaRPr lang="en-US"/>
        </a:p>
      </dgm:t>
    </dgm:pt>
    <dgm:pt modelId="{EE78A77A-780A-4E99-99CF-3AA5FCD8D919}" type="sibTrans" cxnId="{44EC2CC6-EABC-440E-A657-BE29FD8F9F0D}">
      <dgm:prSet/>
      <dgm:spPr>
        <a:solidFill>
          <a:schemeClr val="tx1"/>
        </a:solidFill>
        <a:ln>
          <a:solidFill>
            <a:schemeClr val="tx1"/>
          </a:solidFill>
        </a:ln>
      </dgm:spPr>
      <dgm:t>
        <a:bodyPr/>
        <a:lstStyle/>
        <a:p>
          <a:endParaRPr lang="en-US"/>
        </a:p>
      </dgm:t>
    </dgm:pt>
    <dgm:pt modelId="{6C28630F-1B00-49C9-BE09-53F91A1E318B}">
      <dgm:prSet custT="1"/>
      <dgm:spPr>
        <a:solidFill>
          <a:srgbClr val="F8D61D"/>
        </a:solidFill>
        <a:ln>
          <a:solidFill>
            <a:schemeClr val="tx1"/>
          </a:solidFill>
        </a:ln>
      </dgm:spPr>
      <dgm:t>
        <a:bodyPr/>
        <a:lstStyle/>
        <a:p>
          <a:pPr algn="l"/>
          <a:r>
            <a:rPr lang="en-GB" sz="1400" b="1">
              <a:solidFill>
                <a:schemeClr val="tx1"/>
              </a:solidFill>
            </a:rPr>
            <a:t>ADMINISTRATIVE CONTROLS – This could include warning signs, staff training, procedures, permits-to-work and staff rotations.</a:t>
          </a:r>
          <a:endParaRPr lang="en-US" sz="1400" b="1">
            <a:solidFill>
              <a:schemeClr val="tx1"/>
            </a:solidFill>
          </a:endParaRPr>
        </a:p>
      </dgm:t>
    </dgm:pt>
    <dgm:pt modelId="{C482533D-11B1-4C05-BB8A-796E2DAC1EB8}" type="parTrans" cxnId="{204163DD-ECE0-4905-A720-F9B80FDDADAF}">
      <dgm:prSet/>
      <dgm:spPr/>
      <dgm:t>
        <a:bodyPr/>
        <a:lstStyle/>
        <a:p>
          <a:endParaRPr lang="en-US"/>
        </a:p>
      </dgm:t>
    </dgm:pt>
    <dgm:pt modelId="{089C2ED3-495E-4AD4-B984-0DCF29A3F53A}" type="sibTrans" cxnId="{204163DD-ECE0-4905-A720-F9B80FDDADAF}">
      <dgm:prSet/>
      <dgm:spPr>
        <a:solidFill>
          <a:schemeClr val="tx1"/>
        </a:solidFill>
        <a:ln>
          <a:solidFill>
            <a:schemeClr val="tx1"/>
          </a:solidFill>
        </a:ln>
      </dgm:spPr>
      <dgm:t>
        <a:bodyPr/>
        <a:lstStyle/>
        <a:p>
          <a:endParaRPr lang="en-US"/>
        </a:p>
      </dgm:t>
    </dgm:pt>
    <dgm:pt modelId="{BAAE067B-B13E-4AAA-91F7-12B1E3588A24}">
      <dgm:prSet custT="1"/>
      <dgm:spPr>
        <a:solidFill>
          <a:srgbClr val="F8D61D"/>
        </a:solidFill>
        <a:ln>
          <a:solidFill>
            <a:schemeClr val="tx1"/>
          </a:solidFill>
        </a:ln>
      </dgm:spPr>
      <dgm:t>
        <a:bodyPr/>
        <a:lstStyle/>
        <a:p>
          <a:pPr algn="l"/>
          <a:r>
            <a:rPr lang="en-GB" sz="1400" b="1">
              <a:solidFill>
                <a:schemeClr val="tx1"/>
              </a:solidFill>
            </a:rPr>
            <a:t>PPE – Ensure properly fitting gloves appropriate to the task are worn.</a:t>
          </a:r>
          <a:endParaRPr lang="en-US" sz="1400" b="1">
            <a:solidFill>
              <a:schemeClr val="tx1"/>
            </a:solidFill>
          </a:endParaRPr>
        </a:p>
      </dgm:t>
    </dgm:pt>
    <dgm:pt modelId="{43987C92-07E0-4EBD-9127-6A6B86538413}" type="parTrans" cxnId="{246B01A0-9525-4F4C-99E3-4DD61B5FACFD}">
      <dgm:prSet/>
      <dgm:spPr/>
      <dgm:t>
        <a:bodyPr/>
        <a:lstStyle/>
        <a:p>
          <a:endParaRPr lang="en-US"/>
        </a:p>
      </dgm:t>
    </dgm:pt>
    <dgm:pt modelId="{5C8C9CC6-35D0-4660-8AD0-2FEA480B4CDB}" type="sibTrans" cxnId="{246B01A0-9525-4F4C-99E3-4DD61B5FACFD}">
      <dgm:prSet/>
      <dgm:spPr/>
      <dgm:t>
        <a:bodyPr/>
        <a:lstStyle/>
        <a:p>
          <a:endParaRPr lang="en-US"/>
        </a:p>
      </dgm:t>
    </dgm:pt>
    <dgm:pt modelId="{39158454-01B8-44D8-94DF-40EEA3E98C5A}" type="pres">
      <dgm:prSet presAssocID="{751A1BBD-9CC6-4DE7-AB52-5FECF9E7DE44}" presName="outerComposite" presStyleCnt="0">
        <dgm:presLayoutVars>
          <dgm:chMax val="5"/>
          <dgm:dir/>
          <dgm:resizeHandles val="exact"/>
        </dgm:presLayoutVars>
      </dgm:prSet>
      <dgm:spPr/>
    </dgm:pt>
    <dgm:pt modelId="{9754A95B-5F18-4943-97FA-9CE3660D4FDB}" type="pres">
      <dgm:prSet presAssocID="{751A1BBD-9CC6-4DE7-AB52-5FECF9E7DE44}" presName="dummyMaxCanvas" presStyleCnt="0">
        <dgm:presLayoutVars/>
      </dgm:prSet>
      <dgm:spPr/>
    </dgm:pt>
    <dgm:pt modelId="{6A75C5B7-9BF9-4CFA-8B89-6C51D29618F4}" type="pres">
      <dgm:prSet presAssocID="{751A1BBD-9CC6-4DE7-AB52-5FECF9E7DE44}" presName="FiveNodes_1" presStyleLbl="node1" presStyleIdx="0" presStyleCnt="5" custScaleX="95145" custScaleY="79933" custLinFactNeighborX="2712" custLinFactNeighborY="1204">
        <dgm:presLayoutVars>
          <dgm:bulletEnabled val="1"/>
        </dgm:presLayoutVars>
      </dgm:prSet>
      <dgm:spPr/>
    </dgm:pt>
    <dgm:pt modelId="{18BADF8D-1C96-4363-8A87-835CEA4F0B6C}" type="pres">
      <dgm:prSet presAssocID="{751A1BBD-9CC6-4DE7-AB52-5FECF9E7DE44}" presName="FiveNodes_2" presStyleLbl="node1" presStyleIdx="1" presStyleCnt="5" custScaleX="94930" custScaleY="79933" custLinFactNeighborX="2373" custLinFactNeighborY="1204">
        <dgm:presLayoutVars>
          <dgm:bulletEnabled val="1"/>
        </dgm:presLayoutVars>
      </dgm:prSet>
      <dgm:spPr/>
    </dgm:pt>
    <dgm:pt modelId="{0827A4B1-F7C9-4F73-AA3F-537139D3D9F1}" type="pres">
      <dgm:prSet presAssocID="{751A1BBD-9CC6-4DE7-AB52-5FECF9E7DE44}" presName="FiveNodes_3" presStyleLbl="node1" presStyleIdx="2" presStyleCnt="5" custScaleX="95145" custScaleY="79933" custLinFactNeighborX="2373" custLinFactNeighborY="1204">
        <dgm:presLayoutVars>
          <dgm:bulletEnabled val="1"/>
        </dgm:presLayoutVars>
      </dgm:prSet>
      <dgm:spPr/>
    </dgm:pt>
    <dgm:pt modelId="{EE32D50B-782B-4D54-B810-B6CAF7F8A642}" type="pres">
      <dgm:prSet presAssocID="{751A1BBD-9CC6-4DE7-AB52-5FECF9E7DE44}" presName="FiveNodes_4" presStyleLbl="node1" presStyleIdx="3" presStyleCnt="5" custScaleX="95145" custScaleY="79933" custLinFactNeighborX="2373" custLinFactNeighborY="1204">
        <dgm:presLayoutVars>
          <dgm:bulletEnabled val="1"/>
        </dgm:presLayoutVars>
      </dgm:prSet>
      <dgm:spPr/>
    </dgm:pt>
    <dgm:pt modelId="{C70366B0-B336-43F8-8CBD-D09B5A7939EA}" type="pres">
      <dgm:prSet presAssocID="{751A1BBD-9CC6-4DE7-AB52-5FECF9E7DE44}" presName="FiveNodes_5" presStyleLbl="node1" presStyleIdx="4" presStyleCnt="5" custScaleX="95145" custScaleY="79933" custLinFactNeighborX="2373" custLinFactNeighborY="1204">
        <dgm:presLayoutVars>
          <dgm:bulletEnabled val="1"/>
        </dgm:presLayoutVars>
      </dgm:prSet>
      <dgm:spPr/>
    </dgm:pt>
    <dgm:pt modelId="{20F61CEF-3C91-4848-AE87-3BDE3577E6A6}" type="pres">
      <dgm:prSet presAssocID="{751A1BBD-9CC6-4DE7-AB52-5FECF9E7DE44}" presName="FiveConn_1-2" presStyleLbl="fgAccFollowNode1" presStyleIdx="0" presStyleCnt="4">
        <dgm:presLayoutVars>
          <dgm:bulletEnabled val="1"/>
        </dgm:presLayoutVars>
      </dgm:prSet>
      <dgm:spPr/>
    </dgm:pt>
    <dgm:pt modelId="{21A7E389-6090-4EB3-B3B0-70B6CFD96DB7}" type="pres">
      <dgm:prSet presAssocID="{751A1BBD-9CC6-4DE7-AB52-5FECF9E7DE44}" presName="FiveConn_2-3" presStyleLbl="fgAccFollowNode1" presStyleIdx="1" presStyleCnt="4">
        <dgm:presLayoutVars>
          <dgm:bulletEnabled val="1"/>
        </dgm:presLayoutVars>
      </dgm:prSet>
      <dgm:spPr/>
    </dgm:pt>
    <dgm:pt modelId="{12E162DD-5FAA-4626-9ED2-57E05B31848B}" type="pres">
      <dgm:prSet presAssocID="{751A1BBD-9CC6-4DE7-AB52-5FECF9E7DE44}" presName="FiveConn_3-4" presStyleLbl="fgAccFollowNode1" presStyleIdx="2" presStyleCnt="4">
        <dgm:presLayoutVars>
          <dgm:bulletEnabled val="1"/>
        </dgm:presLayoutVars>
      </dgm:prSet>
      <dgm:spPr/>
    </dgm:pt>
    <dgm:pt modelId="{A141B329-5431-4349-8897-A000AC9E25AD}" type="pres">
      <dgm:prSet presAssocID="{751A1BBD-9CC6-4DE7-AB52-5FECF9E7DE44}" presName="FiveConn_4-5" presStyleLbl="fgAccFollowNode1" presStyleIdx="3" presStyleCnt="4">
        <dgm:presLayoutVars>
          <dgm:bulletEnabled val="1"/>
        </dgm:presLayoutVars>
      </dgm:prSet>
      <dgm:spPr/>
    </dgm:pt>
    <dgm:pt modelId="{02D3DA34-9DBE-4CAB-80E1-9C6DF19D72C9}" type="pres">
      <dgm:prSet presAssocID="{751A1BBD-9CC6-4DE7-AB52-5FECF9E7DE44}" presName="FiveNodes_1_text" presStyleLbl="node1" presStyleIdx="4" presStyleCnt="5">
        <dgm:presLayoutVars>
          <dgm:bulletEnabled val="1"/>
        </dgm:presLayoutVars>
      </dgm:prSet>
      <dgm:spPr/>
    </dgm:pt>
    <dgm:pt modelId="{876C1B7B-603C-4CA7-812F-01D7FDABB046}" type="pres">
      <dgm:prSet presAssocID="{751A1BBD-9CC6-4DE7-AB52-5FECF9E7DE44}" presName="FiveNodes_2_text" presStyleLbl="node1" presStyleIdx="4" presStyleCnt="5">
        <dgm:presLayoutVars>
          <dgm:bulletEnabled val="1"/>
        </dgm:presLayoutVars>
      </dgm:prSet>
      <dgm:spPr/>
    </dgm:pt>
    <dgm:pt modelId="{7DA9DAE4-5784-47FA-9AB9-921E62FB6130}" type="pres">
      <dgm:prSet presAssocID="{751A1BBD-9CC6-4DE7-AB52-5FECF9E7DE44}" presName="FiveNodes_3_text" presStyleLbl="node1" presStyleIdx="4" presStyleCnt="5">
        <dgm:presLayoutVars>
          <dgm:bulletEnabled val="1"/>
        </dgm:presLayoutVars>
      </dgm:prSet>
      <dgm:spPr/>
    </dgm:pt>
    <dgm:pt modelId="{870F2BD4-2E23-473C-BA6B-A1A1ECC791F9}" type="pres">
      <dgm:prSet presAssocID="{751A1BBD-9CC6-4DE7-AB52-5FECF9E7DE44}" presName="FiveNodes_4_text" presStyleLbl="node1" presStyleIdx="4" presStyleCnt="5">
        <dgm:presLayoutVars>
          <dgm:bulletEnabled val="1"/>
        </dgm:presLayoutVars>
      </dgm:prSet>
      <dgm:spPr/>
    </dgm:pt>
    <dgm:pt modelId="{A412B1F9-FDF7-4DCB-87AB-76A3BA8ED7CB}" type="pres">
      <dgm:prSet presAssocID="{751A1BBD-9CC6-4DE7-AB52-5FECF9E7DE44}" presName="FiveNodes_5_text" presStyleLbl="node1" presStyleIdx="4" presStyleCnt="5">
        <dgm:presLayoutVars>
          <dgm:bulletEnabled val="1"/>
        </dgm:presLayoutVars>
      </dgm:prSet>
      <dgm:spPr/>
    </dgm:pt>
  </dgm:ptLst>
  <dgm:cxnLst>
    <dgm:cxn modelId="{A64C3C0B-3DB1-4918-B186-67F07EF8B670}" type="presOf" srcId="{5B37B8E5-C650-4272-9B37-34F87819C816}" destId="{21A7E389-6090-4EB3-B3B0-70B6CFD96DB7}" srcOrd="0" destOrd="0" presId="urn:microsoft.com/office/officeart/2005/8/layout/vProcess5"/>
    <dgm:cxn modelId="{7DA68D25-3F05-49BB-8400-7B96C768E934}" type="presOf" srcId="{49119432-64B1-4A87-AFAA-1664ED0FEA87}" destId="{7DA9DAE4-5784-47FA-9AB9-921E62FB6130}" srcOrd="1" destOrd="0" presId="urn:microsoft.com/office/officeart/2005/8/layout/vProcess5"/>
    <dgm:cxn modelId="{74412927-6883-44D7-AD15-92B3F8E62A30}" type="presOf" srcId="{EE78A77A-780A-4E99-99CF-3AA5FCD8D919}" destId="{12E162DD-5FAA-4626-9ED2-57E05B31848B}" srcOrd="0" destOrd="0" presId="urn:microsoft.com/office/officeart/2005/8/layout/vProcess5"/>
    <dgm:cxn modelId="{4408523B-F307-4057-B144-985CE43F49D1}" type="presOf" srcId="{45B86B19-0D97-4A78-A1C2-F6F1C8FA4AF9}" destId="{876C1B7B-603C-4CA7-812F-01D7FDABB046}" srcOrd="1" destOrd="0" presId="urn:microsoft.com/office/officeart/2005/8/layout/vProcess5"/>
    <dgm:cxn modelId="{E1B1BC42-D40E-480F-ACEB-63FA244241B8}" type="presOf" srcId="{AE46DEDE-AA7C-43D1-8D4F-A782DC88C63D}" destId="{20F61CEF-3C91-4848-AE87-3BDE3577E6A6}" srcOrd="0" destOrd="0" presId="urn:microsoft.com/office/officeart/2005/8/layout/vProcess5"/>
    <dgm:cxn modelId="{0B78C84B-E613-465C-9FBF-E309802ED572}" srcId="{751A1BBD-9CC6-4DE7-AB52-5FECF9E7DE44}" destId="{97655028-AC57-49AF-B2B2-AFB93E786490}" srcOrd="0" destOrd="0" parTransId="{C3D95C73-61DA-406F-93FF-DD615A1EFF99}" sibTransId="{AE46DEDE-AA7C-43D1-8D4F-A782DC88C63D}"/>
    <dgm:cxn modelId="{92515672-A994-4F1A-9B0A-477673001731}" type="presOf" srcId="{089C2ED3-495E-4AD4-B984-0DCF29A3F53A}" destId="{A141B329-5431-4349-8897-A000AC9E25AD}" srcOrd="0" destOrd="0" presId="urn:microsoft.com/office/officeart/2005/8/layout/vProcess5"/>
    <dgm:cxn modelId="{862E6875-28F8-44A6-90CD-B2A6018FCD24}" srcId="{751A1BBD-9CC6-4DE7-AB52-5FECF9E7DE44}" destId="{45B86B19-0D97-4A78-A1C2-F6F1C8FA4AF9}" srcOrd="1" destOrd="0" parTransId="{BE4C720E-6BB4-4AB0-911F-1AFAB1097E39}" sibTransId="{5B37B8E5-C650-4272-9B37-34F87819C816}"/>
    <dgm:cxn modelId="{7962927C-1E5D-475D-BC31-F9EE275A7AF0}" type="presOf" srcId="{751A1BBD-9CC6-4DE7-AB52-5FECF9E7DE44}" destId="{39158454-01B8-44D8-94DF-40EEA3E98C5A}" srcOrd="0" destOrd="0" presId="urn:microsoft.com/office/officeart/2005/8/layout/vProcess5"/>
    <dgm:cxn modelId="{82DD8987-30EE-44C7-95F5-A383D74A2549}" type="presOf" srcId="{BAAE067B-B13E-4AAA-91F7-12B1E3588A24}" destId="{C70366B0-B336-43F8-8CBD-D09B5A7939EA}" srcOrd="0" destOrd="0" presId="urn:microsoft.com/office/officeart/2005/8/layout/vProcess5"/>
    <dgm:cxn modelId="{246B01A0-9525-4F4C-99E3-4DD61B5FACFD}" srcId="{751A1BBD-9CC6-4DE7-AB52-5FECF9E7DE44}" destId="{BAAE067B-B13E-4AAA-91F7-12B1E3588A24}" srcOrd="4" destOrd="0" parTransId="{43987C92-07E0-4EBD-9127-6A6B86538413}" sibTransId="{5C8C9CC6-35D0-4660-8AD0-2FEA480B4CDB}"/>
    <dgm:cxn modelId="{F5A8FFA3-BCBD-424B-9BFE-F21E57B4CAF7}" type="presOf" srcId="{97655028-AC57-49AF-B2B2-AFB93E786490}" destId="{02D3DA34-9DBE-4CAB-80E1-9C6DF19D72C9}" srcOrd="1" destOrd="0" presId="urn:microsoft.com/office/officeart/2005/8/layout/vProcess5"/>
    <dgm:cxn modelId="{69C35FB4-1AB0-4C7E-908B-EE0413AB2C25}" type="presOf" srcId="{97655028-AC57-49AF-B2B2-AFB93E786490}" destId="{6A75C5B7-9BF9-4CFA-8B89-6C51D29618F4}" srcOrd="0" destOrd="0" presId="urn:microsoft.com/office/officeart/2005/8/layout/vProcess5"/>
    <dgm:cxn modelId="{D636D1BA-51E9-4C96-BCEC-772DE3DAC6F4}" type="presOf" srcId="{6C28630F-1B00-49C9-BE09-53F91A1E318B}" destId="{EE32D50B-782B-4D54-B810-B6CAF7F8A642}" srcOrd="0" destOrd="0" presId="urn:microsoft.com/office/officeart/2005/8/layout/vProcess5"/>
    <dgm:cxn modelId="{44EC2CC6-EABC-440E-A657-BE29FD8F9F0D}" srcId="{751A1BBD-9CC6-4DE7-AB52-5FECF9E7DE44}" destId="{49119432-64B1-4A87-AFAA-1664ED0FEA87}" srcOrd="2" destOrd="0" parTransId="{60291434-6538-4E38-9F30-C9AC0875F13B}" sibTransId="{EE78A77A-780A-4E99-99CF-3AA5FCD8D919}"/>
    <dgm:cxn modelId="{03EE45D2-DE09-4143-B9D8-D8080EA0BE6A}" type="presOf" srcId="{BAAE067B-B13E-4AAA-91F7-12B1E3588A24}" destId="{A412B1F9-FDF7-4DCB-87AB-76A3BA8ED7CB}" srcOrd="1" destOrd="0" presId="urn:microsoft.com/office/officeart/2005/8/layout/vProcess5"/>
    <dgm:cxn modelId="{204163DD-ECE0-4905-A720-F9B80FDDADAF}" srcId="{751A1BBD-9CC6-4DE7-AB52-5FECF9E7DE44}" destId="{6C28630F-1B00-49C9-BE09-53F91A1E318B}" srcOrd="3" destOrd="0" parTransId="{C482533D-11B1-4C05-BB8A-796E2DAC1EB8}" sibTransId="{089C2ED3-495E-4AD4-B984-0DCF29A3F53A}"/>
    <dgm:cxn modelId="{27500EE3-BF74-406B-9986-D396FC9863E5}" type="presOf" srcId="{45B86B19-0D97-4A78-A1C2-F6F1C8FA4AF9}" destId="{18BADF8D-1C96-4363-8A87-835CEA4F0B6C}" srcOrd="0" destOrd="0" presId="urn:microsoft.com/office/officeart/2005/8/layout/vProcess5"/>
    <dgm:cxn modelId="{4F6447EA-6A0E-47FD-AF4A-8F18B4DE01D3}" type="presOf" srcId="{6C28630F-1B00-49C9-BE09-53F91A1E318B}" destId="{870F2BD4-2E23-473C-BA6B-A1A1ECC791F9}" srcOrd="1" destOrd="0" presId="urn:microsoft.com/office/officeart/2005/8/layout/vProcess5"/>
    <dgm:cxn modelId="{85BBA0FE-2705-40A0-8B2C-6E93AFFF96E2}" type="presOf" srcId="{49119432-64B1-4A87-AFAA-1664ED0FEA87}" destId="{0827A4B1-F7C9-4F73-AA3F-537139D3D9F1}" srcOrd="0" destOrd="0" presId="urn:microsoft.com/office/officeart/2005/8/layout/vProcess5"/>
    <dgm:cxn modelId="{0C82C2A9-B690-4A09-AD1C-36F58631B8C2}" type="presParOf" srcId="{39158454-01B8-44D8-94DF-40EEA3E98C5A}" destId="{9754A95B-5F18-4943-97FA-9CE3660D4FDB}" srcOrd="0" destOrd="0" presId="urn:microsoft.com/office/officeart/2005/8/layout/vProcess5"/>
    <dgm:cxn modelId="{F747DD8D-9CAE-4B17-802C-753D74852622}" type="presParOf" srcId="{39158454-01B8-44D8-94DF-40EEA3E98C5A}" destId="{6A75C5B7-9BF9-4CFA-8B89-6C51D29618F4}" srcOrd="1" destOrd="0" presId="urn:microsoft.com/office/officeart/2005/8/layout/vProcess5"/>
    <dgm:cxn modelId="{653248B9-F2A8-4BFC-BC19-3943568013E5}" type="presParOf" srcId="{39158454-01B8-44D8-94DF-40EEA3E98C5A}" destId="{18BADF8D-1C96-4363-8A87-835CEA4F0B6C}" srcOrd="2" destOrd="0" presId="urn:microsoft.com/office/officeart/2005/8/layout/vProcess5"/>
    <dgm:cxn modelId="{8B747D58-93C7-41C0-A67A-0F004D4FA0F6}" type="presParOf" srcId="{39158454-01B8-44D8-94DF-40EEA3E98C5A}" destId="{0827A4B1-F7C9-4F73-AA3F-537139D3D9F1}" srcOrd="3" destOrd="0" presId="urn:microsoft.com/office/officeart/2005/8/layout/vProcess5"/>
    <dgm:cxn modelId="{895BB790-921A-47DD-A665-9EDEBB97CD79}" type="presParOf" srcId="{39158454-01B8-44D8-94DF-40EEA3E98C5A}" destId="{EE32D50B-782B-4D54-B810-B6CAF7F8A642}" srcOrd="4" destOrd="0" presId="urn:microsoft.com/office/officeart/2005/8/layout/vProcess5"/>
    <dgm:cxn modelId="{8AE95F46-7CBD-42CE-A4FF-C93C29CE51E5}" type="presParOf" srcId="{39158454-01B8-44D8-94DF-40EEA3E98C5A}" destId="{C70366B0-B336-43F8-8CBD-D09B5A7939EA}" srcOrd="5" destOrd="0" presId="urn:microsoft.com/office/officeart/2005/8/layout/vProcess5"/>
    <dgm:cxn modelId="{959B3077-F63F-43D0-B455-D44031B7618F}" type="presParOf" srcId="{39158454-01B8-44D8-94DF-40EEA3E98C5A}" destId="{20F61CEF-3C91-4848-AE87-3BDE3577E6A6}" srcOrd="6" destOrd="0" presId="urn:microsoft.com/office/officeart/2005/8/layout/vProcess5"/>
    <dgm:cxn modelId="{BE83D11D-B353-423B-BA1D-9BA6D220297E}" type="presParOf" srcId="{39158454-01B8-44D8-94DF-40EEA3E98C5A}" destId="{21A7E389-6090-4EB3-B3B0-70B6CFD96DB7}" srcOrd="7" destOrd="0" presId="urn:microsoft.com/office/officeart/2005/8/layout/vProcess5"/>
    <dgm:cxn modelId="{7AB6100A-B517-4C1B-8CFB-F3A01DE474D9}" type="presParOf" srcId="{39158454-01B8-44D8-94DF-40EEA3E98C5A}" destId="{12E162DD-5FAA-4626-9ED2-57E05B31848B}" srcOrd="8" destOrd="0" presId="urn:microsoft.com/office/officeart/2005/8/layout/vProcess5"/>
    <dgm:cxn modelId="{3F6097B6-4F75-4D4D-B29D-597D9AD86237}" type="presParOf" srcId="{39158454-01B8-44D8-94DF-40EEA3E98C5A}" destId="{A141B329-5431-4349-8897-A000AC9E25AD}" srcOrd="9" destOrd="0" presId="urn:microsoft.com/office/officeart/2005/8/layout/vProcess5"/>
    <dgm:cxn modelId="{08B772FB-0A26-4003-96BE-CAE162C79F82}" type="presParOf" srcId="{39158454-01B8-44D8-94DF-40EEA3E98C5A}" destId="{02D3DA34-9DBE-4CAB-80E1-9C6DF19D72C9}" srcOrd="10" destOrd="0" presId="urn:microsoft.com/office/officeart/2005/8/layout/vProcess5"/>
    <dgm:cxn modelId="{74C12916-B261-4064-BAF9-ECE191AF314C}" type="presParOf" srcId="{39158454-01B8-44D8-94DF-40EEA3E98C5A}" destId="{876C1B7B-603C-4CA7-812F-01D7FDABB046}" srcOrd="11" destOrd="0" presId="urn:microsoft.com/office/officeart/2005/8/layout/vProcess5"/>
    <dgm:cxn modelId="{A260B3DB-7906-4DD4-BDF1-9AACB7075042}" type="presParOf" srcId="{39158454-01B8-44D8-94DF-40EEA3E98C5A}" destId="{7DA9DAE4-5784-47FA-9AB9-921E62FB6130}" srcOrd="12" destOrd="0" presId="urn:microsoft.com/office/officeart/2005/8/layout/vProcess5"/>
    <dgm:cxn modelId="{C7860332-2084-4938-9C87-DF307395D6AA}" type="presParOf" srcId="{39158454-01B8-44D8-94DF-40EEA3E98C5A}" destId="{870F2BD4-2E23-473C-BA6B-A1A1ECC791F9}" srcOrd="13" destOrd="0" presId="urn:microsoft.com/office/officeart/2005/8/layout/vProcess5"/>
    <dgm:cxn modelId="{6383E2AA-726A-4A89-9C50-742E3FCE59DC}" type="presParOf" srcId="{39158454-01B8-44D8-94DF-40EEA3E98C5A}" destId="{A412B1F9-FDF7-4DCB-87AB-76A3BA8ED7CB}"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5C5B7-9BF9-4CFA-8B89-6C51D29618F4}">
      <dsp:nvSpPr>
        <dsp:cNvPr id="0" name=""/>
        <dsp:cNvSpPr/>
      </dsp:nvSpPr>
      <dsp:spPr>
        <a:xfrm>
          <a:off x="429420" y="92528"/>
          <a:ext cx="7949648" cy="658162"/>
        </a:xfrm>
        <a:prstGeom prst="roundRect">
          <a:avLst>
            <a:gd name="adj" fmla="val 10000"/>
          </a:avLst>
        </a:prstGeom>
        <a:solidFill>
          <a:srgbClr val="F8D61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solidFill>
                <a:schemeClr val="tx1"/>
              </a:solidFill>
            </a:rPr>
            <a:t>ELIMINATION - Try to avoid doing jobs which put hands at risk.</a:t>
          </a:r>
          <a:endParaRPr lang="en-US" sz="1400" b="1" kern="1200">
            <a:solidFill>
              <a:schemeClr val="tx1"/>
            </a:solidFill>
          </a:endParaRPr>
        </a:p>
      </dsp:txBody>
      <dsp:txXfrm>
        <a:off x="448697" y="111805"/>
        <a:ext cx="7019957" cy="619608"/>
      </dsp:txXfrm>
    </dsp:sp>
    <dsp:sp modelId="{18BADF8D-1C96-4363-8A87-835CEA4F0B6C}">
      <dsp:nvSpPr>
        <dsp:cNvPr id="0" name=""/>
        <dsp:cNvSpPr/>
      </dsp:nvSpPr>
      <dsp:spPr>
        <a:xfrm>
          <a:off x="1034012" y="1030282"/>
          <a:ext cx="7931684" cy="658162"/>
        </a:xfrm>
        <a:prstGeom prst="roundRect">
          <a:avLst>
            <a:gd name="adj" fmla="val 10000"/>
          </a:avLst>
        </a:prstGeom>
        <a:solidFill>
          <a:srgbClr val="F8D61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solidFill>
                <a:schemeClr val="tx1"/>
              </a:solidFill>
            </a:rPr>
            <a:t>SUSBSTITUTION - Could the job be done using technology, hands-free tools?</a:t>
          </a:r>
          <a:endParaRPr lang="en-US" sz="1400" b="1" kern="1200">
            <a:solidFill>
              <a:schemeClr val="tx1"/>
            </a:solidFill>
          </a:endParaRPr>
        </a:p>
      </dsp:txBody>
      <dsp:txXfrm>
        <a:off x="1053289" y="1049559"/>
        <a:ext cx="6792759" cy="619608"/>
      </dsp:txXfrm>
    </dsp:sp>
    <dsp:sp modelId="{0827A4B1-F7C9-4F73-AA3F-537139D3D9F1}">
      <dsp:nvSpPr>
        <dsp:cNvPr id="0" name=""/>
        <dsp:cNvSpPr/>
      </dsp:nvSpPr>
      <dsp:spPr>
        <a:xfrm>
          <a:off x="1648965" y="1968035"/>
          <a:ext cx="7949648" cy="658162"/>
        </a:xfrm>
        <a:prstGeom prst="roundRect">
          <a:avLst>
            <a:gd name="adj" fmla="val 10000"/>
          </a:avLst>
        </a:prstGeom>
        <a:solidFill>
          <a:srgbClr val="F8D61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solidFill>
                <a:schemeClr val="tx1"/>
              </a:solidFill>
            </a:rPr>
            <a:t>ENGINEERING CONTROLS – Physically separate hands from the hazard - safety guards, emergency stop devices, and ergonomic tools.</a:t>
          </a:r>
          <a:endParaRPr lang="en-US" sz="1400" b="1" kern="1200">
            <a:solidFill>
              <a:schemeClr val="tx1"/>
            </a:solidFill>
          </a:endParaRPr>
        </a:p>
      </dsp:txBody>
      <dsp:txXfrm>
        <a:off x="1668242" y="1987312"/>
        <a:ext cx="6808230" cy="619608"/>
      </dsp:txXfrm>
    </dsp:sp>
    <dsp:sp modelId="{EE32D50B-782B-4D54-B810-B6CAF7F8A642}">
      <dsp:nvSpPr>
        <dsp:cNvPr id="0" name=""/>
        <dsp:cNvSpPr/>
      </dsp:nvSpPr>
      <dsp:spPr>
        <a:xfrm>
          <a:off x="2272899" y="2905788"/>
          <a:ext cx="7949648" cy="658162"/>
        </a:xfrm>
        <a:prstGeom prst="roundRect">
          <a:avLst>
            <a:gd name="adj" fmla="val 10000"/>
          </a:avLst>
        </a:prstGeom>
        <a:solidFill>
          <a:srgbClr val="F8D61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solidFill>
                <a:schemeClr val="tx1"/>
              </a:solidFill>
            </a:rPr>
            <a:t>ADMINISTRATIVE CONTROLS – This could include warning signs, staff training, procedures, permits-to-work and staff rotations.</a:t>
          </a:r>
          <a:endParaRPr lang="en-US" sz="1400" b="1" kern="1200">
            <a:solidFill>
              <a:schemeClr val="tx1"/>
            </a:solidFill>
          </a:endParaRPr>
        </a:p>
      </dsp:txBody>
      <dsp:txXfrm>
        <a:off x="2292176" y="2925065"/>
        <a:ext cx="6808230" cy="619608"/>
      </dsp:txXfrm>
    </dsp:sp>
    <dsp:sp modelId="{C70366B0-B336-43F8-8CBD-D09B5A7939EA}">
      <dsp:nvSpPr>
        <dsp:cNvPr id="0" name=""/>
        <dsp:cNvSpPr/>
      </dsp:nvSpPr>
      <dsp:spPr>
        <a:xfrm>
          <a:off x="2896834" y="3843541"/>
          <a:ext cx="7949648" cy="658162"/>
        </a:xfrm>
        <a:prstGeom prst="roundRect">
          <a:avLst>
            <a:gd name="adj" fmla="val 10000"/>
          </a:avLst>
        </a:prstGeom>
        <a:solidFill>
          <a:srgbClr val="F8D61D"/>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a:solidFill>
                <a:schemeClr val="tx1"/>
              </a:solidFill>
            </a:rPr>
            <a:t>PPE – Ensure properly fitting gloves appropriate to the task are worn.</a:t>
          </a:r>
          <a:endParaRPr lang="en-US" sz="1400" b="1" kern="1200">
            <a:solidFill>
              <a:schemeClr val="tx1"/>
            </a:solidFill>
          </a:endParaRPr>
        </a:p>
      </dsp:txBody>
      <dsp:txXfrm>
        <a:off x="2916111" y="3862818"/>
        <a:ext cx="6808230" cy="619608"/>
      </dsp:txXfrm>
    </dsp:sp>
    <dsp:sp modelId="{20F61CEF-3C91-4848-AE87-3BDE3577E6A6}">
      <dsp:nvSpPr>
        <dsp:cNvPr id="0" name=""/>
        <dsp:cNvSpPr/>
      </dsp:nvSpPr>
      <dsp:spPr>
        <a:xfrm>
          <a:off x="7820092" y="601534"/>
          <a:ext cx="535205" cy="535205"/>
        </a:xfrm>
        <a:prstGeom prst="downArrow">
          <a:avLst>
            <a:gd name="adj1" fmla="val 55000"/>
            <a:gd name="adj2" fmla="val 45000"/>
          </a:avLst>
        </a:prstGeom>
        <a:solidFill>
          <a:schemeClr val="tx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7940513" y="601534"/>
        <a:ext cx="294363" cy="402742"/>
      </dsp:txXfrm>
    </dsp:sp>
    <dsp:sp modelId="{21A7E389-6090-4EB3-B3B0-70B6CFD96DB7}">
      <dsp:nvSpPr>
        <dsp:cNvPr id="0" name=""/>
        <dsp:cNvSpPr/>
      </dsp:nvSpPr>
      <dsp:spPr>
        <a:xfrm>
          <a:off x="8444027" y="1539287"/>
          <a:ext cx="535205" cy="535205"/>
        </a:xfrm>
        <a:prstGeom prst="downArrow">
          <a:avLst>
            <a:gd name="adj1" fmla="val 55000"/>
            <a:gd name="adj2" fmla="val 45000"/>
          </a:avLst>
        </a:prstGeom>
        <a:solidFill>
          <a:schemeClr val="tx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564448" y="1539287"/>
        <a:ext cx="294363" cy="402742"/>
      </dsp:txXfrm>
    </dsp:sp>
    <dsp:sp modelId="{12E162DD-5FAA-4626-9ED2-57E05B31848B}">
      <dsp:nvSpPr>
        <dsp:cNvPr id="0" name=""/>
        <dsp:cNvSpPr/>
      </dsp:nvSpPr>
      <dsp:spPr>
        <a:xfrm>
          <a:off x="9067962" y="2463317"/>
          <a:ext cx="535205" cy="535205"/>
        </a:xfrm>
        <a:prstGeom prst="downArrow">
          <a:avLst>
            <a:gd name="adj1" fmla="val 55000"/>
            <a:gd name="adj2" fmla="val 45000"/>
          </a:avLst>
        </a:prstGeom>
        <a:solidFill>
          <a:schemeClr val="tx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188383" y="2463317"/>
        <a:ext cx="294363" cy="402742"/>
      </dsp:txXfrm>
    </dsp:sp>
    <dsp:sp modelId="{A141B329-5431-4349-8897-A000AC9E25AD}">
      <dsp:nvSpPr>
        <dsp:cNvPr id="0" name=""/>
        <dsp:cNvSpPr/>
      </dsp:nvSpPr>
      <dsp:spPr>
        <a:xfrm>
          <a:off x="9691896" y="3410219"/>
          <a:ext cx="535205" cy="535205"/>
        </a:xfrm>
        <a:prstGeom prst="downArrow">
          <a:avLst>
            <a:gd name="adj1" fmla="val 55000"/>
            <a:gd name="adj2" fmla="val 45000"/>
          </a:avLst>
        </a:prstGeom>
        <a:solidFill>
          <a:schemeClr val="tx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812317" y="3410219"/>
        <a:ext cx="294363" cy="4027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405CB-4CA7-488B-B946-3ED3836BB775}" type="datetimeFigureOut">
              <a:rPr lang="en-GB" smtClean="0"/>
              <a:t>20/05/2024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E1D36-3C6A-4FEF-8D5F-4DFEE928938B}" type="slidenum">
              <a:rPr lang="en-GB" smtClean="0"/>
              <a:t>‹#›</a:t>
            </a:fld>
            <a:endParaRPr lang="en-GB"/>
          </a:p>
        </p:txBody>
      </p:sp>
    </p:spTree>
    <p:extLst>
      <p:ext uri="{BB962C8B-B14F-4D97-AF65-F5344CB8AC3E}">
        <p14:creationId xmlns:p14="http://schemas.microsoft.com/office/powerpoint/2010/main" val="1424643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28" name="Picture 4" descr="create-meme-white-square-white-square-white-background-png-white-background-png-500_492  - ACE Plumbers">
            <a:extLst>
              <a:ext uri="{FF2B5EF4-FFF2-40B4-BE49-F238E27FC236}">
                <a16:creationId xmlns:a16="http://schemas.microsoft.com/office/drawing/2014/main" id="{58F0C34D-ECF5-6AD7-7788-F80F8F3A1F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6095" y="2657564"/>
            <a:ext cx="4253808" cy="42553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roup Of Hand Free Stock Photo - Public Domain Pictures">
            <a:extLst>
              <a:ext uri="{FF2B5EF4-FFF2-40B4-BE49-F238E27FC236}">
                <a16:creationId xmlns:a16="http://schemas.microsoft.com/office/drawing/2014/main" id="{44FB1EF5-CF56-EAE2-1E07-B076FCB2C3C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38" y="3036285"/>
            <a:ext cx="5857875" cy="387667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87604" y="3242983"/>
            <a:ext cx="1990276"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dirty="0">
                <a:solidFill>
                  <a:schemeClr val="tx1"/>
                </a:solidFill>
                <a:latin typeface="Lucida Sans" pitchFamily="34" charset="0"/>
              </a:rPr>
              <a:t>TRAC International</a:t>
            </a:r>
          </a:p>
          <a:p>
            <a:pPr eaLnBrk="0" fontAlgn="base" hangingPunct="0">
              <a:spcBef>
                <a:spcPct val="0"/>
              </a:spcBef>
              <a:spcAft>
                <a:spcPct val="0"/>
              </a:spcAft>
              <a:defRPr/>
            </a:pPr>
            <a:r>
              <a:rPr lang="en-GB" sz="2000" b="1" kern="0" dirty="0">
                <a:solidFill>
                  <a:schemeClr val="bg1"/>
                </a:solidFill>
                <a:latin typeface="Lucida Sans" pitchFamily="34" charset="0"/>
              </a:rPr>
              <a:t>Service </a:t>
            </a:r>
            <a:r>
              <a:rPr lang="en-GB" sz="2000" b="1" i="0" dirty="0">
                <a:solidFill>
                  <a:schemeClr val="bg1"/>
                </a:solidFill>
                <a:effectLst/>
                <a:latin typeface="Lucida Sans" panose="020B0602030504020204" pitchFamily="34" charset="0"/>
              </a:rPr>
              <a:t>• </a:t>
            </a:r>
            <a:r>
              <a:rPr kumimoji="0" lang="en-GB" sz="2000" b="1" i="0" u="none" strike="noStrike" kern="0" cap="none" spc="0" normalizeH="0" baseline="0" noProof="0" dirty="0">
                <a:ln>
                  <a:noFill/>
                </a:ln>
                <a:solidFill>
                  <a:schemeClr val="bg1"/>
                </a:solidFill>
                <a:effectLst/>
                <a:uLnTx/>
                <a:uFillTx/>
                <a:latin typeface="Lucida Sans" pitchFamily="34" charset="0"/>
                <a:ea typeface="+mn-ea"/>
                <a:cs typeface="+mn-cs"/>
              </a:rPr>
              <a:t>Safety </a:t>
            </a:r>
            <a:r>
              <a:rPr lang="en-GB" sz="2000" b="1" i="0" dirty="0">
                <a:solidFill>
                  <a:schemeClr val="bg1"/>
                </a:solidFill>
                <a:effectLst/>
                <a:latin typeface="Lucida Sans" panose="020B0602030504020204" pitchFamily="34" charset="0"/>
              </a:rPr>
              <a:t>• Quality • Innovation</a:t>
            </a:r>
            <a:endParaRPr lang="en-GB" sz="2000" b="1" dirty="0">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dirty="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20/05/2024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99527"/>
            <a:ext cx="10486029" cy="963251"/>
          </a:xfrm>
          <a:prstGeom prst="rect">
            <a:avLst/>
          </a:prstGeom>
        </p:spPr>
      </p:pic>
      <p:sp>
        <p:nvSpPr>
          <p:cNvPr id="2" name="Title 1"/>
          <p:cNvSpPr>
            <a:spLocks noGrp="1"/>
          </p:cNvSpPr>
          <p:nvPr>
            <p:ph type="title" hasCustomPrompt="1"/>
          </p:nvPr>
        </p:nvSpPr>
        <p:spPr>
          <a:xfrm>
            <a:off x="516468" y="377828"/>
            <a:ext cx="11133667" cy="1243548"/>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a:t>Edit Master text styles</a:t>
            </a:r>
          </a:p>
          <a:p>
            <a:pPr lvl="1"/>
            <a:r>
              <a:rPr lang="en-US"/>
              <a:t>Second level</a:t>
            </a:r>
          </a:p>
          <a:p>
            <a:pPr lvl="2"/>
            <a:r>
              <a:rPr lang="en-US"/>
              <a:t>Third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8" name="TextBox 7">
            <a:extLst>
              <a:ext uri="{FF2B5EF4-FFF2-40B4-BE49-F238E27FC236}">
                <a16:creationId xmlns:a16="http://schemas.microsoft.com/office/drawing/2014/main" id="{69E73EF8-89A9-4757-8512-71E03C286D72}"/>
              </a:ext>
            </a:extLst>
          </p:cNvPr>
          <p:cNvSpPr txBox="1">
            <a:spLocks noChangeAspect="1"/>
          </p:cNvSpPr>
          <p:nvPr userDrawn="1"/>
        </p:nvSpPr>
        <p:spPr>
          <a:xfrm>
            <a:off x="341114" y="6068521"/>
            <a:ext cx="4770325" cy="823302"/>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p>
          <a:p>
            <a:r>
              <a:rPr lang="en-GB" sz="1550" b="0">
                <a:solidFill>
                  <a:schemeClr val="tx1"/>
                </a:solidFill>
                <a:latin typeface="Lucida Sans" panose="020B0602030504020204" pitchFamily="34" charset="0"/>
              </a:rPr>
              <a:t>FIELD STAFF INDUCTION</a:t>
            </a:r>
          </a:p>
          <a:p>
            <a:r>
              <a:rPr lang="en-US" sz="1100" kern="1200">
                <a:solidFill>
                  <a:schemeClr val="tx1"/>
                </a:solidFill>
                <a:latin typeface="Lucida Sans" panose="020B0602030504020204" pitchFamily="34" charset="0"/>
                <a:ea typeface="+mn-ea"/>
                <a:cs typeface="+mn-cs"/>
              </a:rPr>
              <a:t>© </a:t>
            </a:r>
            <a:r>
              <a:rPr lang="en-US" sz="1100" b="0" baseline="0">
                <a:solidFill>
                  <a:schemeClr val="tx1"/>
                </a:solidFill>
                <a:latin typeface="Lucida Sans" panose="020B0602030504020204" pitchFamily="34" charset="0"/>
              </a:rPr>
              <a:t>TRAC International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a:solidFill>
                  <a:schemeClr val="tx1"/>
                </a:solidFill>
                <a:latin typeface="Lucida Sans" panose="020B0602030504020204" pitchFamily="34" charset="0"/>
              </a:rPr>
              <a:t>TRACIND ENG 07 – Rev 09 – 21.01.2020</a:t>
            </a:r>
            <a:endParaRPr lang="en-US" sz="1550" b="0">
              <a:solidFill>
                <a:schemeClr val="tx1"/>
              </a:solidFill>
              <a:latin typeface="Lucida Sans" panose="020B0602030504020204" pitchFamily="34" charset="0"/>
            </a:endParaRPr>
          </a:p>
        </p:txBody>
      </p:sp>
    </p:spTree>
    <p:extLst>
      <p:ext uri="{BB962C8B-B14F-4D97-AF65-F5344CB8AC3E}">
        <p14:creationId xmlns:p14="http://schemas.microsoft.com/office/powerpoint/2010/main" val="38468830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234">
          <p15:clr>
            <a:srgbClr val="FBAE40"/>
          </p15:clr>
        </p15:guide>
        <p15:guide id="4" pos="5505">
          <p15:clr>
            <a:srgbClr val="FBAE40"/>
          </p15:clr>
        </p15:guide>
        <p15:guide id="5" orient="horz" pos="3538">
          <p15:clr>
            <a:srgbClr val="FBAE40"/>
          </p15:clr>
        </p15:guide>
        <p15:guide id="6" orient="horz" pos="102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D1CB40-A0E7-471D-B0C9-1530BD631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938959"/>
            <a:ext cx="10486029" cy="963251"/>
          </a:xfrm>
          <a:prstGeom prst="rect">
            <a:avLst/>
          </a:prstGeom>
        </p:spPr>
      </p:pic>
      <p:sp>
        <p:nvSpPr>
          <p:cNvPr id="2" name="Title 1"/>
          <p:cNvSpPr>
            <a:spLocks noGrp="1"/>
          </p:cNvSpPr>
          <p:nvPr>
            <p:ph type="title" hasCustomPrompt="1"/>
          </p:nvPr>
        </p:nvSpPr>
        <p:spPr>
          <a:xfrm>
            <a:off x="516468" y="377828"/>
            <a:ext cx="11133667" cy="1325563"/>
          </a:xfrm>
        </p:spPr>
        <p:txBody>
          <a:bodyPr>
            <a:normAutofit/>
          </a:bodyPr>
          <a:lstStyle>
            <a:lvl1pPr>
              <a:defRPr sz="3200">
                <a:latin typeface="Lucida Sans" panose="020B0602030504020204" pitchFamily="34" charset="0"/>
              </a:defRPr>
            </a:lvl1pPr>
          </a:lstStyle>
          <a:p>
            <a:r>
              <a:rPr lang="en-US"/>
              <a:t>Slide Title</a:t>
            </a:r>
          </a:p>
        </p:txBody>
      </p:sp>
      <p:sp>
        <p:nvSpPr>
          <p:cNvPr id="3" name="Content Placeholder 2"/>
          <p:cNvSpPr>
            <a:spLocks noGrp="1"/>
          </p:cNvSpPr>
          <p:nvPr>
            <p:ph idx="1"/>
          </p:nvPr>
        </p:nvSpPr>
        <p:spPr>
          <a:xfrm>
            <a:off x="516468" y="1633629"/>
            <a:ext cx="11133667" cy="3978275"/>
          </a:xfrm>
        </p:spPr>
        <p:txBody>
          <a:bodyPr/>
          <a:lstStyle>
            <a:lvl1pPr>
              <a:spcBef>
                <a:spcPts val="0"/>
              </a:spcBef>
              <a:spcAft>
                <a:spcPts val="600"/>
              </a:spcAft>
              <a:defRPr sz="1800">
                <a:latin typeface="Lucida Sans" panose="020B0602030504020204" pitchFamily="34" charset="0"/>
              </a:defRPr>
            </a:lvl1pPr>
            <a:lvl2pPr>
              <a:spcBef>
                <a:spcPts val="0"/>
              </a:spcBef>
              <a:spcAft>
                <a:spcPts val="600"/>
              </a:spcAft>
              <a:defRPr sz="1600">
                <a:latin typeface="Lucida Sans" panose="020B0602030504020204" pitchFamily="34" charset="0"/>
              </a:defRPr>
            </a:lvl2pPr>
            <a:lvl3pPr>
              <a:spcBef>
                <a:spcPts val="0"/>
              </a:spcBef>
              <a:spcAft>
                <a:spcPts val="600"/>
              </a:spcAft>
              <a:defRPr sz="1400">
                <a:latin typeface="Lucida Sans" panose="020B0602030504020204" pitchFamily="34" charset="0"/>
              </a:defRPr>
            </a:lvl3pPr>
            <a:lvl4pPr>
              <a:defRPr>
                <a:latin typeface="Lucida Sans" panose="020B0602030504020204" pitchFamily="34" charset="0"/>
              </a:defRPr>
            </a:lvl4pPr>
            <a:lvl5pPr>
              <a:defRPr>
                <a:latin typeface="Lucida Sans" panose="020B0602030504020204" pitchFamily="34" charset="0"/>
              </a:defRPr>
            </a:lvl5pPr>
          </a:lstStyle>
          <a:p>
            <a:pPr lvl="0"/>
            <a:r>
              <a:rPr lang="en-US"/>
              <a:t>Edit Master text styles</a:t>
            </a:r>
          </a:p>
          <a:p>
            <a:pPr lvl="1"/>
            <a:r>
              <a:rPr lang="en-US"/>
              <a:t>Second level</a:t>
            </a:r>
          </a:p>
          <a:p>
            <a:pPr lvl="2"/>
            <a:r>
              <a:rPr lang="en-US"/>
              <a:t>Third level</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
        <p:nvSpPr>
          <p:cNvPr id="12" name="TextBox 11">
            <a:extLst>
              <a:ext uri="{FF2B5EF4-FFF2-40B4-BE49-F238E27FC236}">
                <a16:creationId xmlns:a16="http://schemas.microsoft.com/office/drawing/2014/main" id="{D5F06CE8-FEC0-4AA0-8C0B-45EEDB93E064}"/>
              </a:ext>
            </a:extLst>
          </p:cNvPr>
          <p:cNvSpPr txBox="1">
            <a:spLocks noChangeAspect="1"/>
          </p:cNvSpPr>
          <p:nvPr userDrawn="1"/>
        </p:nvSpPr>
        <p:spPr>
          <a:xfrm>
            <a:off x="516468" y="5933869"/>
            <a:ext cx="4770325" cy="823302"/>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p>
          <a:p>
            <a:r>
              <a:rPr lang="en-GB" sz="1550" b="0">
                <a:solidFill>
                  <a:schemeClr val="tx1"/>
                </a:solidFill>
                <a:latin typeface="Lucida Sans" panose="020B0602030504020204" pitchFamily="34" charset="0"/>
              </a:rPr>
              <a:t>FIELD STAFF INDUCTION</a:t>
            </a:r>
          </a:p>
          <a:p>
            <a:r>
              <a:rPr lang="en-US" sz="1100" kern="1200">
                <a:solidFill>
                  <a:schemeClr val="tx1"/>
                </a:solidFill>
                <a:latin typeface="Lucida Sans" panose="020B0602030504020204" pitchFamily="34" charset="0"/>
                <a:ea typeface="+mn-ea"/>
                <a:cs typeface="+mn-cs"/>
              </a:rPr>
              <a:t>© </a:t>
            </a:r>
            <a:r>
              <a:rPr lang="en-US" sz="1100" b="0" baseline="0">
                <a:solidFill>
                  <a:schemeClr val="tx1"/>
                </a:solidFill>
                <a:latin typeface="Lucida Sans" panose="020B0602030504020204" pitchFamily="34" charset="0"/>
              </a:rPr>
              <a:t>TRAC International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baseline="0">
                <a:solidFill>
                  <a:schemeClr val="tx1"/>
                </a:solidFill>
                <a:latin typeface="Lucida Sans" panose="020B0602030504020204" pitchFamily="34" charset="0"/>
              </a:rPr>
              <a:t>TRACIND ENG 07 – Rev 09 – 21.01.2020</a:t>
            </a:r>
            <a:endParaRPr lang="en-US" sz="1550" b="0">
              <a:solidFill>
                <a:schemeClr val="tx1"/>
              </a:solidFill>
              <a:latin typeface="Lucida Sans" panose="020B0602030504020204" pitchFamily="34" charset="0"/>
            </a:endParaRPr>
          </a:p>
        </p:txBody>
      </p:sp>
    </p:spTree>
    <p:extLst>
      <p:ext uri="{BB962C8B-B14F-4D97-AF65-F5344CB8AC3E}">
        <p14:creationId xmlns:p14="http://schemas.microsoft.com/office/powerpoint/2010/main" val="1131382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B8FD61-65F3-4852-847D-29C7DF9F7C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69" t="5103" r="14398" b="28030"/>
          <a:stretch/>
        </p:blipFill>
        <p:spPr>
          <a:xfrm>
            <a:off x="1778834" y="3556319"/>
            <a:ext cx="10413167" cy="3301683"/>
          </a:xfrm>
          <a:prstGeom prst="rect">
            <a:avLst/>
          </a:prstGeom>
        </p:spPr>
      </p:pic>
      <p:sp>
        <p:nvSpPr>
          <p:cNvPr id="6" name="Rectangle 5">
            <a:extLst>
              <a:ext uri="{FF2B5EF4-FFF2-40B4-BE49-F238E27FC236}">
                <a16:creationId xmlns:a16="http://schemas.microsoft.com/office/drawing/2014/main" id="{DF3894E1-BA23-4FDB-8B0C-085F0451895D}"/>
              </a:ext>
            </a:extLst>
          </p:cNvPr>
          <p:cNvSpPr/>
          <p:nvPr userDrawn="1"/>
        </p:nvSpPr>
        <p:spPr>
          <a:xfrm>
            <a:off x="-4658" y="0"/>
            <a:ext cx="1219666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Isosceles Triangle 7">
            <a:extLst>
              <a:ext uri="{FF2B5EF4-FFF2-40B4-BE49-F238E27FC236}">
                <a16:creationId xmlns:a16="http://schemas.microsoft.com/office/drawing/2014/main" id="{B977D2C4-16F7-4456-9206-E5BD9AC87A82}"/>
              </a:ext>
            </a:extLst>
          </p:cNvPr>
          <p:cNvSpPr/>
          <p:nvPr userDrawn="1"/>
        </p:nvSpPr>
        <p:spPr>
          <a:xfrm rot="5400000">
            <a:off x="1511351" y="3345763"/>
            <a:ext cx="2003679" cy="5026408"/>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Freeform: Shape 1">
            <a:extLst>
              <a:ext uri="{FF2B5EF4-FFF2-40B4-BE49-F238E27FC236}">
                <a16:creationId xmlns:a16="http://schemas.microsoft.com/office/drawing/2014/main" id="{B53B6ABD-75E0-44E1-A9CA-12CFD3767B24}"/>
              </a:ext>
            </a:extLst>
          </p:cNvPr>
          <p:cNvSpPr/>
          <p:nvPr userDrawn="1"/>
        </p:nvSpPr>
        <p:spPr>
          <a:xfrm>
            <a:off x="-4657" y="499962"/>
            <a:ext cx="9839656" cy="5544222"/>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0" y="627280"/>
            <a:ext cx="2491179" cy="1008171"/>
          </a:xfrm>
          <a:prstGeom prst="rect">
            <a:avLst/>
          </a:prstGeom>
        </p:spPr>
      </p:pic>
      <p:pic>
        <p:nvPicPr>
          <p:cNvPr id="4" name="Picture 3">
            <a:extLst>
              <a:ext uri="{FF2B5EF4-FFF2-40B4-BE49-F238E27FC236}">
                <a16:creationId xmlns:a16="http://schemas.microsoft.com/office/drawing/2014/main" id="{3291441B-1036-4E48-93AF-637974A0A1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9101" y="627279"/>
            <a:ext cx="2491179" cy="1008172"/>
          </a:xfrm>
          <a:prstGeom prst="rect">
            <a:avLst/>
          </a:prstGeom>
        </p:spPr>
      </p:pic>
      <p:sp>
        <p:nvSpPr>
          <p:cNvPr id="5" name="Isosceles Triangle 4">
            <a:extLst>
              <a:ext uri="{FF2B5EF4-FFF2-40B4-BE49-F238E27FC236}">
                <a16:creationId xmlns:a16="http://schemas.microsoft.com/office/drawing/2014/main" id="{DBA26147-A77A-42E8-8493-0EB7DFBAE4BC}"/>
              </a:ext>
            </a:extLst>
          </p:cNvPr>
          <p:cNvSpPr/>
          <p:nvPr userDrawn="1"/>
        </p:nvSpPr>
        <p:spPr>
          <a:xfrm rot="5400000">
            <a:off x="384721" y="3447470"/>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Isosceles Triangle 6">
            <a:extLst>
              <a:ext uri="{FF2B5EF4-FFF2-40B4-BE49-F238E27FC236}">
                <a16:creationId xmlns:a16="http://schemas.microsoft.com/office/drawing/2014/main" id="{C9D1A736-8822-4577-B0EB-76BF54B067C3}"/>
              </a:ext>
            </a:extLst>
          </p:cNvPr>
          <p:cNvSpPr/>
          <p:nvPr userDrawn="1"/>
        </p:nvSpPr>
        <p:spPr>
          <a:xfrm rot="16200000" flipH="1">
            <a:off x="8781472" y="1959481"/>
            <a:ext cx="3025809" cy="37952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63667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20/05/2024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4.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endParaRPr lang="en-US" sz="1400" b="1" baseline="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Quality • Innovation</a:t>
            </a:r>
          </a:p>
          <a:p>
            <a:endParaRPr lang="en-GB" sz="1600" b="1">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TRAC INTERNATIONAL – MAY 2024 – HAND SAFETY</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6812B2-A3A2-4D5D-9E1B-9B66C04780BB}" type="datetimeFigureOut">
              <a:rPr lang="en-US" smtClean="0"/>
              <a:t>5/20/2024</a:t>
            </a:fld>
            <a:endParaRPr lang="en-US"/>
          </a:p>
        </p:txBody>
      </p:sp>
      <p:sp>
        <p:nvSpPr>
          <p:cNvPr id="5" name="Footer Placeholder 4"/>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D03B29-6228-471C-8BBD-E50D4B982016}" type="slidenum">
              <a:rPr lang="en-US" smtClean="0"/>
              <a:t>‹#›</a:t>
            </a:fld>
            <a:endParaRPr lang="en-US"/>
          </a:p>
        </p:txBody>
      </p:sp>
    </p:spTree>
    <p:extLst>
      <p:ext uri="{BB962C8B-B14F-4D97-AF65-F5344CB8AC3E}">
        <p14:creationId xmlns:p14="http://schemas.microsoft.com/office/powerpoint/2010/main" val="39026462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gif"/><Relationship Id="rId1" Type="http://schemas.openxmlformats.org/officeDocument/2006/relationships/slideLayout" Target="../slideLayouts/slideLayout13.xml"/><Relationship Id="rId5" Type="http://schemas.openxmlformats.org/officeDocument/2006/relationships/image" Target="../media/image42.jpe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diagramLayout" Target="../diagrams/layout1.xml"/><Relationship Id="rId7" Type="http://schemas.openxmlformats.org/officeDocument/2006/relationships/image" Target="../media/image24.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3.xml"/><Relationship Id="rId5" Type="http://schemas.openxmlformats.org/officeDocument/2006/relationships/image" Target="../media/image29.sv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7.xml"/><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3.xml"/><Relationship Id="rId5" Type="http://schemas.openxmlformats.org/officeDocument/2006/relationships/image" Target="../media/image36.sv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13FF41-BC1C-6E19-342D-316795568B8E}"/>
              </a:ext>
            </a:extLst>
          </p:cNvPr>
          <p:cNvSpPr>
            <a:spLocks noGrp="1"/>
          </p:cNvSpPr>
          <p:nvPr>
            <p:ph type="subTitle" idx="1"/>
          </p:nvPr>
        </p:nvSpPr>
        <p:spPr>
          <a:xfrm>
            <a:off x="755383" y="2730501"/>
            <a:ext cx="6679457" cy="698499"/>
          </a:xfrm>
        </p:spPr>
        <p:txBody>
          <a:bodyPr/>
          <a:lstStyle/>
          <a:p>
            <a:r>
              <a:rPr lang="en-GB" sz="2400">
                <a:solidFill>
                  <a:schemeClr val="tx1"/>
                </a:solidFill>
              </a:rPr>
              <a:t>HAND SAFETY</a:t>
            </a:r>
          </a:p>
          <a:p>
            <a:r>
              <a:rPr lang="en-GB" sz="1800">
                <a:solidFill>
                  <a:schemeClr val="tx1"/>
                </a:solidFill>
              </a:rPr>
              <a:t>HSEQ Campaign</a:t>
            </a:r>
            <a:endParaRPr lang="en-GB"/>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1A114-7340-E56C-6DAC-65568F92E380}"/>
              </a:ext>
            </a:extLst>
          </p:cNvPr>
          <p:cNvSpPr>
            <a:spLocks noGrp="1"/>
          </p:cNvSpPr>
          <p:nvPr>
            <p:ph type="title"/>
          </p:nvPr>
        </p:nvSpPr>
        <p:spPr/>
        <p:txBody>
          <a:bodyPr>
            <a:normAutofit/>
          </a:bodyPr>
          <a:lstStyle/>
          <a:p>
            <a:r>
              <a:rPr lang="en-GB" sz="3600"/>
              <a:t>Safety</a:t>
            </a:r>
            <a:r>
              <a:rPr lang="en-GB" sz="4000"/>
              <a:t> Gloves</a:t>
            </a:r>
          </a:p>
        </p:txBody>
      </p:sp>
      <p:pic>
        <p:nvPicPr>
          <p:cNvPr id="22" name="Picture 21" descr="A group of gloves with text&#10;&#10;Description automatically generated">
            <a:extLst>
              <a:ext uri="{FF2B5EF4-FFF2-40B4-BE49-F238E27FC236}">
                <a16:creationId xmlns:a16="http://schemas.microsoft.com/office/drawing/2014/main" id="{6DCCEE53-1648-F217-F95B-87D6861AB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4822" y="1596418"/>
            <a:ext cx="4579556" cy="4627762"/>
          </a:xfrm>
          <a:prstGeom prst="rect">
            <a:avLst/>
          </a:prstGeom>
          <a:ln w="34925" cmpd="sng">
            <a:solidFill>
              <a:schemeClr val="accent1">
                <a:shade val="15000"/>
              </a:schemeClr>
            </a:solidFill>
          </a:ln>
        </p:spPr>
      </p:pic>
      <p:sp>
        <p:nvSpPr>
          <p:cNvPr id="30" name="TextBox 29">
            <a:extLst>
              <a:ext uri="{FF2B5EF4-FFF2-40B4-BE49-F238E27FC236}">
                <a16:creationId xmlns:a16="http://schemas.microsoft.com/office/drawing/2014/main" id="{5C4014C9-94C6-578B-0946-8F553EC17DB0}"/>
              </a:ext>
            </a:extLst>
          </p:cNvPr>
          <p:cNvSpPr txBox="1"/>
          <p:nvPr/>
        </p:nvSpPr>
        <p:spPr>
          <a:xfrm>
            <a:off x="762768" y="1690689"/>
            <a:ext cx="6321320" cy="4801314"/>
          </a:xfrm>
          <a:prstGeom prst="rect">
            <a:avLst/>
          </a:prstGeom>
          <a:noFill/>
        </p:spPr>
        <p:txBody>
          <a:bodyPr wrap="square">
            <a:spAutoFit/>
          </a:bodyPr>
          <a:lstStyle/>
          <a:p>
            <a:r>
              <a:rPr lang="en-GB"/>
              <a:t>Gloves should be worn for any job where a risk to hands has been identified. The </a:t>
            </a:r>
            <a:r>
              <a:rPr lang="en-GB" i="1"/>
              <a:t>Personal Protective Equipment at Work Regulations 2022 </a:t>
            </a:r>
            <a:r>
              <a:rPr lang="en-GB"/>
              <a:t>state:</a:t>
            </a:r>
          </a:p>
          <a:p>
            <a:endParaRPr lang="en-GB"/>
          </a:p>
          <a:p>
            <a:pPr marL="285750" indent="-285750">
              <a:buFont typeface="Arial" panose="020B0604020202020204" pitchFamily="34" charset="0"/>
              <a:buChar char="•"/>
            </a:pPr>
            <a:r>
              <a:rPr lang="en-GB">
                <a:solidFill>
                  <a:schemeClr val="tx1"/>
                </a:solidFill>
              </a:rPr>
              <a:t>They should be a comfortable fit for the wearer.</a:t>
            </a:r>
          </a:p>
          <a:p>
            <a:pPr marL="285750" indent="-285750">
              <a:buFont typeface="Arial" panose="020B0604020202020204" pitchFamily="34" charset="0"/>
              <a:buChar char="•"/>
            </a:pPr>
            <a:endParaRPr lang="en-GB" sz="900"/>
          </a:p>
          <a:p>
            <a:pPr marL="285750" indent="-285750">
              <a:buFont typeface="Arial" panose="020B0604020202020204" pitchFamily="34" charset="0"/>
              <a:buChar char="•"/>
            </a:pPr>
            <a:r>
              <a:rPr lang="en-GB">
                <a:solidFill>
                  <a:schemeClr val="tx1"/>
                </a:solidFill>
              </a:rPr>
              <a:t>Gloves or other hand protection should be capable of giving protection from hazards.</a:t>
            </a:r>
          </a:p>
          <a:p>
            <a:pPr marL="285750" indent="-285750">
              <a:buFont typeface="Arial" panose="020B0604020202020204" pitchFamily="34" charset="0"/>
              <a:buChar char="•"/>
            </a:pPr>
            <a:endParaRPr lang="en-GB" sz="900"/>
          </a:p>
          <a:p>
            <a:pPr marL="285750" indent="-285750">
              <a:buFont typeface="Arial" panose="020B0604020202020204" pitchFamily="34" charset="0"/>
              <a:buChar char="•"/>
            </a:pPr>
            <a:r>
              <a:rPr lang="en-GB">
                <a:solidFill>
                  <a:schemeClr val="tx1"/>
                </a:solidFill>
              </a:rPr>
              <a:t>The choice should be made on the basis of suitability for protection, compatibility with the work and requirements for the user.</a:t>
            </a:r>
          </a:p>
          <a:p>
            <a:pPr marL="285750" indent="-285750">
              <a:buFont typeface="Arial" panose="020B0604020202020204" pitchFamily="34" charset="0"/>
              <a:buChar char="•"/>
            </a:pPr>
            <a:endParaRPr lang="en-GB" sz="900"/>
          </a:p>
          <a:p>
            <a:pPr marL="285750" indent="-285750">
              <a:buFont typeface="Arial" panose="020B0604020202020204" pitchFamily="34" charset="0"/>
              <a:buChar char="•"/>
            </a:pPr>
            <a:r>
              <a:rPr lang="en-GB">
                <a:solidFill>
                  <a:schemeClr val="tx1"/>
                </a:solidFill>
              </a:rPr>
              <a:t>70% of hand injuries occur due to not wearing gloves!</a:t>
            </a:r>
          </a:p>
          <a:p>
            <a:pPr marL="285750" indent="-285750">
              <a:buFont typeface="Arial" panose="020B0604020202020204" pitchFamily="34" charset="0"/>
              <a:buChar char="•"/>
            </a:pPr>
            <a:endParaRPr lang="en-GB"/>
          </a:p>
          <a:p>
            <a:r>
              <a:rPr lang="en-GB" b="1">
                <a:solidFill>
                  <a:schemeClr val="tx1"/>
                </a:solidFill>
              </a:rPr>
              <a:t>However, it is important to remember that PPE must a</a:t>
            </a:r>
            <a:r>
              <a:rPr lang="en-GB" b="1"/>
              <a:t>lways be the last line of defence.</a:t>
            </a:r>
            <a:endParaRPr lang="en-GB" b="1">
              <a:solidFill>
                <a:schemeClr val="tx1"/>
              </a:solidFill>
            </a:endParaRPr>
          </a:p>
        </p:txBody>
      </p:sp>
    </p:spTree>
    <p:extLst>
      <p:ext uri="{BB962C8B-B14F-4D97-AF65-F5344CB8AC3E}">
        <p14:creationId xmlns:p14="http://schemas.microsoft.com/office/powerpoint/2010/main" val="1476675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6" name="Picture 16" descr="Safety Poster - Get A Grip On Safety Wear Your Gloves - CS475149">
            <a:extLst>
              <a:ext uri="{FF2B5EF4-FFF2-40B4-BE49-F238E27FC236}">
                <a16:creationId xmlns:a16="http://schemas.microsoft.com/office/drawing/2014/main" id="{4244C6DA-5ABD-7129-3637-3C48DF2855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5676" y="1773906"/>
            <a:ext cx="3896598" cy="38965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107AC25-A720-7210-89E4-539534F83FE1}"/>
              </a:ext>
            </a:extLst>
          </p:cNvPr>
          <p:cNvSpPr>
            <a:spLocks noGrp="1"/>
          </p:cNvSpPr>
          <p:nvPr>
            <p:ph type="title"/>
          </p:nvPr>
        </p:nvSpPr>
        <p:spPr/>
        <p:txBody>
          <a:bodyPr/>
          <a:lstStyle/>
          <a:p>
            <a:r>
              <a:rPr lang="en-GB"/>
              <a:t>Safety Gloves</a:t>
            </a:r>
          </a:p>
        </p:txBody>
      </p:sp>
      <p:pic>
        <p:nvPicPr>
          <p:cNvPr id="5124" name="Picture 4" descr="Protect Your Hands - Wear the Right Gloves - Poster">
            <a:extLst>
              <a:ext uri="{FF2B5EF4-FFF2-40B4-BE49-F238E27FC236}">
                <a16:creationId xmlns:a16="http://schemas.microsoft.com/office/drawing/2014/main" id="{5797DB13-FED6-14F5-36B4-1301EDF27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090" y="2574878"/>
            <a:ext cx="1895475" cy="24098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69A3DB9-7B68-F731-1A11-09C1EA0DC4CB}"/>
              </a:ext>
            </a:extLst>
          </p:cNvPr>
          <p:cNvPicPr>
            <a:picLocks noChangeAspect="1"/>
          </p:cNvPicPr>
          <p:nvPr/>
        </p:nvPicPr>
        <p:blipFill>
          <a:blip r:embed="rId4"/>
          <a:stretch>
            <a:fillRect/>
          </a:stretch>
        </p:blipFill>
        <p:spPr>
          <a:xfrm>
            <a:off x="6258177" y="1889079"/>
            <a:ext cx="2000250" cy="3781425"/>
          </a:xfrm>
          <a:prstGeom prst="rect">
            <a:avLst/>
          </a:prstGeom>
        </p:spPr>
      </p:pic>
      <p:pic>
        <p:nvPicPr>
          <p:cNvPr id="5134" name="Picture 14" descr="Zero Harm | Hand Poster | Safety posters, Health and safety poster, Safety  gloves">
            <a:extLst>
              <a:ext uri="{FF2B5EF4-FFF2-40B4-BE49-F238E27FC236}">
                <a16:creationId xmlns:a16="http://schemas.microsoft.com/office/drawing/2014/main" id="{F1AB8C29-6239-A358-1FE4-6B45EE42A6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1455" y="1635839"/>
            <a:ext cx="3107844" cy="4397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258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A304-EE40-0CDD-0DAB-13ABCD78FDCD}"/>
              </a:ext>
            </a:extLst>
          </p:cNvPr>
          <p:cNvSpPr>
            <a:spLocks noGrp="1"/>
          </p:cNvSpPr>
          <p:nvPr>
            <p:ph type="title"/>
          </p:nvPr>
        </p:nvSpPr>
        <p:spPr/>
        <p:txBody>
          <a:bodyPr/>
          <a:lstStyle/>
          <a:p>
            <a:r>
              <a:rPr lang="en-GB"/>
              <a:t>Hand </a:t>
            </a:r>
            <a:r>
              <a:rPr lang="en-GB" sz="3600"/>
              <a:t>Injuries</a:t>
            </a:r>
            <a:r>
              <a:rPr lang="en-GB"/>
              <a:t> at Home</a:t>
            </a:r>
          </a:p>
        </p:txBody>
      </p:sp>
      <p:sp>
        <p:nvSpPr>
          <p:cNvPr id="3" name="Content Placeholder 2">
            <a:extLst>
              <a:ext uri="{FF2B5EF4-FFF2-40B4-BE49-F238E27FC236}">
                <a16:creationId xmlns:a16="http://schemas.microsoft.com/office/drawing/2014/main" id="{7E6BCF30-8EE3-C5A4-216D-7147EBB62361}"/>
              </a:ext>
            </a:extLst>
          </p:cNvPr>
          <p:cNvSpPr>
            <a:spLocks noGrp="1"/>
          </p:cNvSpPr>
          <p:nvPr>
            <p:ph idx="1"/>
          </p:nvPr>
        </p:nvSpPr>
        <p:spPr>
          <a:xfrm>
            <a:off x="838200" y="1825625"/>
            <a:ext cx="7825033" cy="4351338"/>
          </a:xfrm>
        </p:spPr>
        <p:txBody>
          <a:bodyPr>
            <a:normAutofit fontScale="92500" lnSpcReduction="10000"/>
          </a:bodyPr>
          <a:lstStyle/>
          <a:p>
            <a:pPr marL="0" indent="0">
              <a:buNone/>
            </a:pPr>
            <a:r>
              <a:rPr lang="en-GB" sz="1900"/>
              <a:t>Hand injuries are common while cooking, gardening and doing DIY. Some top safety tips include:</a:t>
            </a:r>
          </a:p>
          <a:p>
            <a:pPr marL="0" indent="0">
              <a:buNone/>
            </a:pPr>
            <a:endParaRPr lang="en-GB" sz="1900"/>
          </a:p>
          <a:p>
            <a:r>
              <a:rPr lang="en-GB" sz="1900"/>
              <a:t>Ensuring kitchen knives are sharp. A dull blade can be more dangerous than a sharp one.</a:t>
            </a:r>
          </a:p>
          <a:p>
            <a:r>
              <a:rPr lang="en-GB" sz="1900"/>
              <a:t>Be sure to check the date on hand soaps and creams. Expired products can cause rashes and irritation.</a:t>
            </a:r>
          </a:p>
          <a:p>
            <a:r>
              <a:rPr lang="en-GB" sz="1900"/>
              <a:t>Load the dishwasher with sharp blades pointed down.</a:t>
            </a:r>
          </a:p>
          <a:p>
            <a:r>
              <a:rPr lang="en-GB" sz="1900"/>
              <a:t>Use tools for the intended purpose. For example, don’t use a screwdriver as a chisel!</a:t>
            </a:r>
          </a:p>
          <a:p>
            <a:r>
              <a:rPr lang="en-GB" sz="1900"/>
              <a:t>Never attempt to clear jammed tools, lawnmowers or household appliances with your hands.</a:t>
            </a:r>
          </a:p>
          <a:p>
            <a:r>
              <a:rPr lang="en-GB" sz="1900"/>
              <a:t>PPE is not just for the workplace. Wear protective gloves suitable to the task e.g. don’t use a tea towel instead of proper oven gloves.</a:t>
            </a:r>
          </a:p>
          <a:p>
            <a:endParaRPr lang="en-GB"/>
          </a:p>
          <a:p>
            <a:endParaRPr lang="en-GB"/>
          </a:p>
          <a:p>
            <a:endParaRPr lang="en-GB"/>
          </a:p>
          <a:p>
            <a:pPr marL="0" indent="0">
              <a:buNone/>
            </a:pPr>
            <a:endParaRPr lang="en-GB"/>
          </a:p>
          <a:p>
            <a:pPr marL="0" indent="0">
              <a:buNone/>
            </a:pPr>
            <a:endParaRPr lang="en-GB"/>
          </a:p>
        </p:txBody>
      </p:sp>
      <p:pic>
        <p:nvPicPr>
          <p:cNvPr id="5" name="Picture 4">
            <a:extLst>
              <a:ext uri="{FF2B5EF4-FFF2-40B4-BE49-F238E27FC236}">
                <a16:creationId xmlns:a16="http://schemas.microsoft.com/office/drawing/2014/main" id="{D4318754-D4F4-2BF0-FAD7-F7DBB62EC134}"/>
              </a:ext>
            </a:extLst>
          </p:cNvPr>
          <p:cNvPicPr>
            <a:picLocks noChangeAspect="1"/>
          </p:cNvPicPr>
          <p:nvPr/>
        </p:nvPicPr>
        <p:blipFill>
          <a:blip r:embed="rId2"/>
          <a:stretch>
            <a:fillRect/>
          </a:stretch>
        </p:blipFill>
        <p:spPr>
          <a:xfrm>
            <a:off x="8579407" y="2583953"/>
            <a:ext cx="3050887" cy="2834682"/>
          </a:xfrm>
          <a:prstGeom prst="rect">
            <a:avLst/>
          </a:prstGeom>
        </p:spPr>
      </p:pic>
    </p:spTree>
    <p:extLst>
      <p:ext uri="{BB962C8B-B14F-4D97-AF65-F5344CB8AC3E}">
        <p14:creationId xmlns:p14="http://schemas.microsoft.com/office/powerpoint/2010/main" val="3692257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369332"/>
          </a:xfrm>
          <a:prstGeom prst="rect">
            <a:avLst/>
          </a:prstGeom>
        </p:spPr>
        <p:txBody>
          <a:bodyPr>
            <a:spAutoFit/>
          </a:bodyPr>
          <a:lstStyle/>
          <a:p>
            <a:pPr>
              <a:buNone/>
            </a:pPr>
            <a:r>
              <a:rPr lang="en-GB">
                <a:latin typeface="Lucida Sans" panose="020B0602030504020204" pitchFamily="34" charset="0"/>
              </a:rPr>
              <a:t>Summary of Incidents YTD 2024 -</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grpSp>
        <p:nvGrpSpPr>
          <p:cNvPr id="6" name="Group 5">
            <a:extLst>
              <a:ext uri="{FF2B5EF4-FFF2-40B4-BE49-F238E27FC236}">
                <a16:creationId xmlns:a16="http://schemas.microsoft.com/office/drawing/2014/main" id="{C475E374-86C4-B40E-33FF-B4F5C21154F0}"/>
              </a:ext>
            </a:extLst>
          </p:cNvPr>
          <p:cNvGrpSpPr/>
          <p:nvPr/>
        </p:nvGrpSpPr>
        <p:grpSpPr>
          <a:xfrm>
            <a:off x="5837382" y="584868"/>
            <a:ext cx="5929745" cy="4920275"/>
            <a:chOff x="1439652" y="1481900"/>
            <a:chExt cx="6264696" cy="3718964"/>
          </a:xfrm>
        </p:grpSpPr>
        <p:sp>
          <p:nvSpPr>
            <p:cNvPr id="16" name="Freeform: Shape 15">
              <a:extLst>
                <a:ext uri="{FF2B5EF4-FFF2-40B4-BE49-F238E27FC236}">
                  <a16:creationId xmlns:a16="http://schemas.microsoft.com/office/drawing/2014/main" id="{0AD68D60-6C4C-A0D6-E16B-12D0FA50A183}"/>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17" name="Freeform: Shape 16">
              <a:extLst>
                <a:ext uri="{FF2B5EF4-FFF2-40B4-BE49-F238E27FC236}">
                  <a16:creationId xmlns:a16="http://schemas.microsoft.com/office/drawing/2014/main" id="{DB4406CC-312C-1540-58B5-EF145041F29A}"/>
                </a:ext>
              </a:extLst>
            </p:cNvPr>
            <p:cNvSpPr/>
            <p:nvPr/>
          </p:nvSpPr>
          <p:spPr>
            <a:xfrm>
              <a:off x="3319060" y="2217942"/>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8" name="Freeform: Shape 17">
              <a:extLst>
                <a:ext uri="{FF2B5EF4-FFF2-40B4-BE49-F238E27FC236}">
                  <a16:creationId xmlns:a16="http://schemas.microsoft.com/office/drawing/2014/main" id="{4034168F-81F0-8E8E-6476-057E61E2DE9E}"/>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9" name="Freeform: Shape 18">
              <a:extLst>
                <a:ext uri="{FF2B5EF4-FFF2-40B4-BE49-F238E27FC236}">
                  <a16:creationId xmlns:a16="http://schemas.microsoft.com/office/drawing/2014/main" id="{AEACCF40-DB44-7DE5-D256-323AAF563700}"/>
                </a:ext>
              </a:extLst>
            </p:cNvPr>
            <p:cNvSpPr/>
            <p:nvPr/>
          </p:nvSpPr>
          <p:spPr>
            <a:xfrm>
              <a:off x="2066122" y="370325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First Aid</a:t>
              </a:r>
            </a:p>
          </p:txBody>
        </p:sp>
        <p:sp>
          <p:nvSpPr>
            <p:cNvPr id="20" name="Freeform: Shape 19">
              <a:extLst>
                <a:ext uri="{FF2B5EF4-FFF2-40B4-BE49-F238E27FC236}">
                  <a16:creationId xmlns:a16="http://schemas.microsoft.com/office/drawing/2014/main" id="{D264D133-BF34-F825-40B5-0C4E1331698B}"/>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dirty="0">
                  <a:latin typeface="Lucida Sans" pitchFamily="34" charset="0"/>
                </a:rPr>
                <a:t>0</a:t>
              </a:r>
              <a:endParaRPr lang="en-GB" sz="1800" kern="1200" dirty="0">
                <a:latin typeface="Lucida Sans" pitchFamily="34" charset="0"/>
              </a:endParaRPr>
            </a:p>
            <a:p>
              <a:pPr marL="0" lvl="0" indent="0" algn="ctr" defTabSz="800100">
                <a:lnSpc>
                  <a:spcPct val="90000"/>
                </a:lnSpc>
                <a:spcBef>
                  <a:spcPct val="0"/>
                </a:spcBef>
                <a:spcAft>
                  <a:spcPct val="35000"/>
                </a:spcAft>
                <a:buNone/>
              </a:pPr>
              <a:r>
                <a:rPr lang="en-GB" sz="1800" kern="1200" dirty="0">
                  <a:latin typeface="Lucida Sans" pitchFamily="34" charset="0"/>
                </a:rPr>
                <a:t>Near Miss</a:t>
              </a:r>
            </a:p>
          </p:txBody>
        </p:sp>
      </p:grpSp>
    </p:spTree>
    <p:extLst>
      <p:ext uri="{BB962C8B-B14F-4D97-AF65-F5344CB8AC3E}">
        <p14:creationId xmlns:p14="http://schemas.microsoft.com/office/powerpoint/2010/main" val="773859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7D377-B81A-A8EA-B554-5F44877ADAA4}"/>
              </a:ext>
            </a:extLst>
          </p:cNvPr>
          <p:cNvSpPr>
            <a:spLocks noGrp="1"/>
          </p:cNvSpPr>
          <p:nvPr>
            <p:ph type="title"/>
          </p:nvPr>
        </p:nvSpPr>
        <p:spPr/>
        <p:txBody>
          <a:bodyPr>
            <a:normAutofit/>
          </a:bodyPr>
          <a:lstStyle/>
          <a:p>
            <a:r>
              <a:rPr lang="en-GB" sz="3600"/>
              <a:t>Importance of Hands</a:t>
            </a:r>
          </a:p>
        </p:txBody>
      </p:sp>
      <p:sp>
        <p:nvSpPr>
          <p:cNvPr id="5" name="TextBox 4">
            <a:extLst>
              <a:ext uri="{FF2B5EF4-FFF2-40B4-BE49-F238E27FC236}">
                <a16:creationId xmlns:a16="http://schemas.microsoft.com/office/drawing/2014/main" id="{F43EF592-67F8-A1E0-EF90-BCCE83EE39AF}"/>
              </a:ext>
            </a:extLst>
          </p:cNvPr>
          <p:cNvSpPr txBox="1"/>
          <p:nvPr/>
        </p:nvSpPr>
        <p:spPr>
          <a:xfrm>
            <a:off x="838200" y="1690688"/>
            <a:ext cx="8064017" cy="4108817"/>
          </a:xfrm>
          <a:prstGeom prst="rect">
            <a:avLst/>
          </a:prstGeom>
          <a:noFill/>
        </p:spPr>
        <p:txBody>
          <a:bodyPr wrap="square" rtlCol="0">
            <a:spAutoFit/>
          </a:bodyPr>
          <a:lstStyle/>
          <a:p>
            <a:r>
              <a:rPr lang="en-GB"/>
              <a:t>The hand is one of the most complex examples of natural engineering in the human body. They have a wide range of movement with powerful grip as well as an ability to perform precision tasks. This means that they are exposed to many hazards every day. The anatomy of the hand makes it very vulnerable to injury.</a:t>
            </a:r>
          </a:p>
          <a:p>
            <a:endParaRPr lang="en-GB"/>
          </a:p>
          <a:p>
            <a:pPr marL="285750" indent="-285750">
              <a:buFont typeface="Arial" panose="020B0604020202020204" pitchFamily="34" charset="0"/>
              <a:buChar char="•"/>
            </a:pPr>
            <a:r>
              <a:rPr lang="en-GB"/>
              <a:t>Hands are made up of </a:t>
            </a:r>
            <a:r>
              <a:rPr lang="en-GB">
                <a:solidFill>
                  <a:srgbClr val="040C28"/>
                </a:solidFill>
              </a:rPr>
              <a:t>t</a:t>
            </a:r>
            <a:r>
              <a:rPr lang="en-GB" b="0" i="0">
                <a:solidFill>
                  <a:srgbClr val="040C28"/>
                </a:solidFill>
                <a:effectLst/>
              </a:rPr>
              <a:t>endons, nerve fibres, blood vessels and bones. The only protection is from skin and a thin layer of muscle. </a:t>
            </a:r>
          </a:p>
          <a:p>
            <a:pPr marL="285750" indent="-285750">
              <a:buFont typeface="Arial" panose="020B0604020202020204" pitchFamily="34" charset="0"/>
              <a:buChar char="•"/>
            </a:pPr>
            <a:endParaRPr lang="en-GB" sz="900"/>
          </a:p>
          <a:p>
            <a:pPr marL="285750" indent="-285750">
              <a:buFont typeface="Arial" panose="020B0604020202020204" pitchFamily="34" charset="0"/>
              <a:buChar char="•"/>
            </a:pPr>
            <a:r>
              <a:rPr lang="en-GB" b="0" i="0">
                <a:effectLst/>
              </a:rPr>
              <a:t>Our fingers are more sensitive than our eyes!</a:t>
            </a:r>
          </a:p>
          <a:p>
            <a:pPr marL="285750" indent="-285750">
              <a:buFont typeface="Arial" panose="020B0604020202020204" pitchFamily="34" charset="0"/>
              <a:buChar char="•"/>
            </a:pPr>
            <a:endParaRPr lang="en-GB" sz="900" b="0" i="0">
              <a:effectLst/>
            </a:endParaRPr>
          </a:p>
          <a:p>
            <a:pPr marL="285750" indent="-285750">
              <a:buFont typeface="Arial" panose="020B0604020202020204" pitchFamily="34" charset="0"/>
              <a:buChar char="•"/>
            </a:pPr>
            <a:r>
              <a:rPr lang="en-GB" b="0" i="0">
                <a:effectLst/>
              </a:rPr>
              <a:t>Our fingertips contain receptors responsible for sending messages to the brain.</a:t>
            </a:r>
          </a:p>
          <a:p>
            <a:pPr marL="285750" indent="-285750">
              <a:buFont typeface="Arial" panose="020B0604020202020204" pitchFamily="34" charset="0"/>
              <a:buChar char="•"/>
            </a:pPr>
            <a:endParaRPr lang="en-GB" sz="900" b="0" i="0">
              <a:effectLst/>
            </a:endParaRPr>
          </a:p>
          <a:p>
            <a:pPr marL="285750" indent="-285750">
              <a:buFont typeface="Arial" panose="020B0604020202020204" pitchFamily="34" charset="0"/>
              <a:buChar char="•"/>
            </a:pPr>
            <a:r>
              <a:rPr lang="en-GB"/>
              <a:t>Globally, approximately </a:t>
            </a:r>
            <a:r>
              <a:rPr lang="en-GB" b="0" i="0">
                <a:effectLst/>
              </a:rPr>
              <a:t>20% of all disabling accidents on the job involve the hands</a:t>
            </a:r>
            <a:r>
              <a:rPr lang="en-GB" sz="1050" b="0" i="0">
                <a:effectLst/>
              </a:rPr>
              <a:t>*</a:t>
            </a:r>
            <a:r>
              <a:rPr lang="en-GB" b="0" i="0">
                <a:effectLst/>
              </a:rPr>
              <a:t>. </a:t>
            </a:r>
            <a:endParaRPr lang="en-GB"/>
          </a:p>
        </p:txBody>
      </p:sp>
      <p:sp>
        <p:nvSpPr>
          <p:cNvPr id="6" name="TextBox 5">
            <a:extLst>
              <a:ext uri="{FF2B5EF4-FFF2-40B4-BE49-F238E27FC236}">
                <a16:creationId xmlns:a16="http://schemas.microsoft.com/office/drawing/2014/main" id="{28049850-3841-A7BD-9BE8-D3CC4E2755BC}"/>
              </a:ext>
            </a:extLst>
          </p:cNvPr>
          <p:cNvSpPr txBox="1"/>
          <p:nvPr/>
        </p:nvSpPr>
        <p:spPr>
          <a:xfrm>
            <a:off x="625760" y="6008915"/>
            <a:ext cx="10352314" cy="230832"/>
          </a:xfrm>
          <a:prstGeom prst="rect">
            <a:avLst/>
          </a:prstGeom>
          <a:noFill/>
        </p:spPr>
        <p:txBody>
          <a:bodyPr wrap="square" rtlCol="0">
            <a:spAutoFit/>
          </a:bodyPr>
          <a:lstStyle/>
          <a:p>
            <a:r>
              <a:rPr lang="en-GB" sz="900"/>
              <a:t>* https://www.linkedin.com/pulse/10-interesting-facts-our-hands-more-reasons-appreciate-protect-</a:t>
            </a:r>
          </a:p>
        </p:txBody>
      </p:sp>
      <p:pic>
        <p:nvPicPr>
          <p:cNvPr id="2054" name="Picture 6" descr="hand injury safety">
            <a:extLst>
              <a:ext uri="{FF2B5EF4-FFF2-40B4-BE49-F238E27FC236}">
                <a16:creationId xmlns:a16="http://schemas.microsoft.com/office/drawing/2014/main" id="{81F7AF57-5266-E331-E7B1-EA77505BF1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1378" y="1997189"/>
            <a:ext cx="2657475"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625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61392-2E69-B5BC-F4CA-21868C3A8265}"/>
              </a:ext>
            </a:extLst>
          </p:cNvPr>
          <p:cNvSpPr>
            <a:spLocks noGrp="1"/>
          </p:cNvSpPr>
          <p:nvPr>
            <p:ph type="title"/>
          </p:nvPr>
        </p:nvSpPr>
        <p:spPr/>
        <p:txBody>
          <a:bodyPr>
            <a:normAutofit/>
          </a:bodyPr>
          <a:lstStyle/>
          <a:p>
            <a:r>
              <a:rPr lang="en-US" sz="3600" kern="1200">
                <a:solidFill>
                  <a:schemeClr val="tx1"/>
                </a:solidFill>
                <a:latin typeface="+mj-lt"/>
                <a:ea typeface="+mj-ea"/>
                <a:cs typeface="+mj-cs"/>
              </a:rPr>
              <a:t>Common Hand Hazards</a:t>
            </a:r>
            <a:endParaRPr lang="en-GB" sz="3600"/>
          </a:p>
        </p:txBody>
      </p:sp>
      <p:grpSp>
        <p:nvGrpSpPr>
          <p:cNvPr id="4" name="Group 3">
            <a:extLst>
              <a:ext uri="{FF2B5EF4-FFF2-40B4-BE49-F238E27FC236}">
                <a16:creationId xmlns:a16="http://schemas.microsoft.com/office/drawing/2014/main" id="{50F61165-4F0C-B25F-3AD6-C884FC4FB98F}"/>
              </a:ext>
            </a:extLst>
          </p:cNvPr>
          <p:cNvGrpSpPr/>
          <p:nvPr/>
        </p:nvGrpSpPr>
        <p:grpSpPr>
          <a:xfrm>
            <a:off x="1416878" y="1829691"/>
            <a:ext cx="9358242" cy="4350761"/>
            <a:chOff x="1416878" y="1829691"/>
            <a:chExt cx="9358242" cy="4350761"/>
          </a:xfrm>
        </p:grpSpPr>
        <p:sp>
          <p:nvSpPr>
            <p:cNvPr id="5" name="Oval 4">
              <a:extLst>
                <a:ext uri="{FF2B5EF4-FFF2-40B4-BE49-F238E27FC236}">
                  <a16:creationId xmlns:a16="http://schemas.microsoft.com/office/drawing/2014/main" id="{157CE0B6-8D08-BFFC-486C-FCC0816E9B3E}"/>
                </a:ext>
              </a:extLst>
            </p:cNvPr>
            <p:cNvSpPr/>
            <p:nvPr/>
          </p:nvSpPr>
          <p:spPr>
            <a:xfrm>
              <a:off x="1737029" y="1829691"/>
              <a:ext cx="1001496" cy="1001496"/>
            </a:xfrm>
            <a:prstGeom prst="ellipse">
              <a:avLst/>
            </a:prstGeom>
            <a:solidFill>
              <a:srgbClr val="F8D61D"/>
            </a:soli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8EAD23E0-272B-D2E5-14C2-8797D648B95D}"/>
                </a:ext>
              </a:extLst>
            </p:cNvPr>
            <p:cNvSpPr/>
            <p:nvPr/>
          </p:nvSpPr>
          <p:spPr>
            <a:xfrm>
              <a:off x="1416878" y="3143128"/>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MECHANICAL HAZARDS, MOVING PARTS</a:t>
              </a:r>
              <a:endParaRPr lang="en-US" sz="1100" kern="1200"/>
            </a:p>
          </p:txBody>
        </p:sp>
        <p:sp>
          <p:nvSpPr>
            <p:cNvPr id="7" name="Oval 6">
              <a:extLst>
                <a:ext uri="{FF2B5EF4-FFF2-40B4-BE49-F238E27FC236}">
                  <a16:creationId xmlns:a16="http://schemas.microsoft.com/office/drawing/2014/main" id="{4F2B2070-1D76-1783-6D0B-41997CE53F1F}"/>
                </a:ext>
              </a:extLst>
            </p:cNvPr>
            <p:cNvSpPr/>
            <p:nvPr/>
          </p:nvSpPr>
          <p:spPr>
            <a:xfrm>
              <a:off x="3666140" y="1829691"/>
              <a:ext cx="1001496" cy="1001496"/>
            </a:xfrm>
            <a:prstGeom prst="ellipse">
              <a:avLst/>
            </a:prstGeom>
            <a:solidFill>
              <a:srgbClr val="F8D61D"/>
            </a:soli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8" name="Freeform: Shape 7">
              <a:extLst>
                <a:ext uri="{FF2B5EF4-FFF2-40B4-BE49-F238E27FC236}">
                  <a16:creationId xmlns:a16="http://schemas.microsoft.com/office/drawing/2014/main" id="{4AB166A7-F810-4354-B6D3-9C9DAFFEF732}"/>
                </a:ext>
              </a:extLst>
            </p:cNvPr>
            <p:cNvSpPr/>
            <p:nvPr/>
          </p:nvSpPr>
          <p:spPr>
            <a:xfrm>
              <a:off x="3345990" y="3143128"/>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HANDLING</a:t>
              </a:r>
            </a:p>
            <a:p>
              <a:pPr marL="0" lvl="0" indent="0" algn="ctr" defTabSz="488950">
                <a:lnSpc>
                  <a:spcPct val="100000"/>
                </a:lnSpc>
                <a:spcBef>
                  <a:spcPct val="0"/>
                </a:spcBef>
                <a:spcAft>
                  <a:spcPct val="35000"/>
                </a:spcAft>
                <a:buNone/>
                <a:defRPr cap="all"/>
              </a:pPr>
              <a:r>
                <a:rPr lang="en-GB" sz="1100" kern="1200"/>
                <a:t>Chemicals</a:t>
              </a:r>
              <a:endParaRPr lang="en-US" sz="1100" kern="1200"/>
            </a:p>
          </p:txBody>
        </p:sp>
        <p:sp>
          <p:nvSpPr>
            <p:cNvPr id="9" name="Oval 8">
              <a:extLst>
                <a:ext uri="{FF2B5EF4-FFF2-40B4-BE49-F238E27FC236}">
                  <a16:creationId xmlns:a16="http://schemas.microsoft.com/office/drawing/2014/main" id="{6A466F9E-BEDA-310E-B643-0AEA673866A8}"/>
                </a:ext>
              </a:extLst>
            </p:cNvPr>
            <p:cNvSpPr/>
            <p:nvPr/>
          </p:nvSpPr>
          <p:spPr>
            <a:xfrm>
              <a:off x="5595251" y="1829691"/>
              <a:ext cx="1001496" cy="1001496"/>
            </a:xfrm>
            <a:prstGeom prst="ellipse">
              <a:avLst/>
            </a:prstGeom>
            <a:solidFill>
              <a:srgbClr val="F8D61D"/>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3BCF7CF7-D4A7-0FCA-413F-A9EF2F856A42}"/>
                </a:ext>
              </a:extLst>
            </p:cNvPr>
            <p:cNvSpPr/>
            <p:nvPr/>
          </p:nvSpPr>
          <p:spPr>
            <a:xfrm>
              <a:off x="5275101" y="3143128"/>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WEARING Loose CLOTHING/JEWELLERY</a:t>
              </a:r>
              <a:endParaRPr lang="en-US" sz="1100" kern="1200"/>
            </a:p>
          </p:txBody>
        </p:sp>
        <p:sp>
          <p:nvSpPr>
            <p:cNvPr id="11" name="Oval 10">
              <a:extLst>
                <a:ext uri="{FF2B5EF4-FFF2-40B4-BE49-F238E27FC236}">
                  <a16:creationId xmlns:a16="http://schemas.microsoft.com/office/drawing/2014/main" id="{EEE19400-4A5D-5CF9-ABE1-149D7E946514}"/>
                </a:ext>
              </a:extLst>
            </p:cNvPr>
            <p:cNvSpPr/>
            <p:nvPr/>
          </p:nvSpPr>
          <p:spPr>
            <a:xfrm>
              <a:off x="7524363" y="1829691"/>
              <a:ext cx="1001496" cy="1001496"/>
            </a:xfrm>
            <a:prstGeom prst="ellipse">
              <a:avLst/>
            </a:prstGeom>
            <a:solidFill>
              <a:srgbClr val="F8D61D"/>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6627C70-C68E-227D-21A9-C09830B4EBC0}"/>
                </a:ext>
              </a:extLst>
            </p:cNvPr>
            <p:cNvSpPr/>
            <p:nvPr/>
          </p:nvSpPr>
          <p:spPr>
            <a:xfrm>
              <a:off x="7204212" y="3143128"/>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a:t>POOR MANUAL HANDLING TECHNIQUES</a:t>
              </a:r>
              <a:endParaRPr lang="en-US" sz="1100" kern="1200"/>
            </a:p>
          </p:txBody>
        </p:sp>
        <p:sp>
          <p:nvSpPr>
            <p:cNvPr id="13" name="Oval 12">
              <a:extLst>
                <a:ext uri="{FF2B5EF4-FFF2-40B4-BE49-F238E27FC236}">
                  <a16:creationId xmlns:a16="http://schemas.microsoft.com/office/drawing/2014/main" id="{4EE6C0DE-7874-8816-80F4-003B781500EA}"/>
                </a:ext>
              </a:extLst>
            </p:cNvPr>
            <p:cNvSpPr/>
            <p:nvPr/>
          </p:nvSpPr>
          <p:spPr>
            <a:xfrm>
              <a:off x="9453474" y="1829691"/>
              <a:ext cx="1001496" cy="1001496"/>
            </a:xfrm>
            <a:prstGeom prst="ellipse">
              <a:avLst/>
            </a:prstGeom>
            <a:solidFill>
              <a:srgbClr val="F8D61D"/>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F789E1E6-4F4A-482D-375C-CC0B208AB431}"/>
                </a:ext>
              </a:extLst>
            </p:cNvPr>
            <p:cNvSpPr/>
            <p:nvPr/>
          </p:nvSpPr>
          <p:spPr>
            <a:xfrm>
              <a:off x="9133324" y="3143128"/>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INCORRECT RISK ASSESSMENT - PINCH POINTS NOT BEING INDENTIFIED</a:t>
              </a:r>
              <a:endParaRPr lang="en-US" sz="1100" kern="1200"/>
            </a:p>
          </p:txBody>
        </p:sp>
        <p:sp>
          <p:nvSpPr>
            <p:cNvPr id="15" name="Oval 14">
              <a:extLst>
                <a:ext uri="{FF2B5EF4-FFF2-40B4-BE49-F238E27FC236}">
                  <a16:creationId xmlns:a16="http://schemas.microsoft.com/office/drawing/2014/main" id="{98CAA746-E132-0720-FF1E-D19B0099EA93}"/>
                </a:ext>
              </a:extLst>
            </p:cNvPr>
            <p:cNvSpPr/>
            <p:nvPr/>
          </p:nvSpPr>
          <p:spPr>
            <a:xfrm>
              <a:off x="1737029" y="4210296"/>
              <a:ext cx="1001496" cy="1001496"/>
            </a:xfrm>
            <a:prstGeom prst="ellipse">
              <a:avLst/>
            </a:prstGeom>
            <a:solidFill>
              <a:srgbClr val="F8D61D"/>
            </a:soli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Freeform: Shape 15">
              <a:extLst>
                <a:ext uri="{FF2B5EF4-FFF2-40B4-BE49-F238E27FC236}">
                  <a16:creationId xmlns:a16="http://schemas.microsoft.com/office/drawing/2014/main" id="{E2921ABC-6536-D42F-BC84-30D1B3AF6A0F}"/>
                </a:ext>
              </a:extLst>
            </p:cNvPr>
            <p:cNvSpPr/>
            <p:nvPr/>
          </p:nvSpPr>
          <p:spPr>
            <a:xfrm>
              <a:off x="1416878" y="5523734"/>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LACK OF SPATIAL AWARENESS</a:t>
              </a:r>
            </a:p>
          </p:txBody>
        </p:sp>
        <p:sp>
          <p:nvSpPr>
            <p:cNvPr id="17" name="Oval 16">
              <a:extLst>
                <a:ext uri="{FF2B5EF4-FFF2-40B4-BE49-F238E27FC236}">
                  <a16:creationId xmlns:a16="http://schemas.microsoft.com/office/drawing/2014/main" id="{48CE160C-80E5-1CDB-6726-9879753C36E6}"/>
                </a:ext>
              </a:extLst>
            </p:cNvPr>
            <p:cNvSpPr/>
            <p:nvPr/>
          </p:nvSpPr>
          <p:spPr>
            <a:xfrm>
              <a:off x="3666140" y="4210296"/>
              <a:ext cx="1001496" cy="1001496"/>
            </a:xfrm>
            <a:prstGeom prst="ellipse">
              <a:avLst/>
            </a:prstGeom>
            <a:solidFill>
              <a:srgbClr val="F8D61D"/>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8" name="Freeform: Shape 17">
              <a:extLst>
                <a:ext uri="{FF2B5EF4-FFF2-40B4-BE49-F238E27FC236}">
                  <a16:creationId xmlns:a16="http://schemas.microsoft.com/office/drawing/2014/main" id="{676C7927-B7FC-C018-2F21-B708C44B7D00}"/>
                </a:ext>
              </a:extLst>
            </p:cNvPr>
            <p:cNvSpPr/>
            <p:nvPr/>
          </p:nvSpPr>
          <p:spPr>
            <a:xfrm>
              <a:off x="3345990" y="5523734"/>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Hand-Arm Vibration (HAV)</a:t>
              </a:r>
              <a:endParaRPr lang="en-US" sz="1100" kern="1200"/>
            </a:p>
          </p:txBody>
        </p:sp>
        <p:sp>
          <p:nvSpPr>
            <p:cNvPr id="19" name="Oval 18">
              <a:extLst>
                <a:ext uri="{FF2B5EF4-FFF2-40B4-BE49-F238E27FC236}">
                  <a16:creationId xmlns:a16="http://schemas.microsoft.com/office/drawing/2014/main" id="{5750DB97-87A5-6E3B-B992-7C583CD14BC5}"/>
                </a:ext>
              </a:extLst>
            </p:cNvPr>
            <p:cNvSpPr/>
            <p:nvPr/>
          </p:nvSpPr>
          <p:spPr>
            <a:xfrm>
              <a:off x="5595251" y="4210296"/>
              <a:ext cx="1001496" cy="1001496"/>
            </a:xfrm>
            <a:prstGeom prst="ellipse">
              <a:avLst/>
            </a:prstGeom>
            <a:solidFill>
              <a:srgbClr val="F8D61D"/>
            </a:soli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0" name="Freeform: Shape 19">
              <a:extLst>
                <a:ext uri="{FF2B5EF4-FFF2-40B4-BE49-F238E27FC236}">
                  <a16:creationId xmlns:a16="http://schemas.microsoft.com/office/drawing/2014/main" id="{D37E6729-9091-4620-EB0B-0B858AC1A24A}"/>
                </a:ext>
              </a:extLst>
            </p:cNvPr>
            <p:cNvSpPr/>
            <p:nvPr/>
          </p:nvSpPr>
          <p:spPr>
            <a:xfrm>
              <a:off x="5275101" y="5523734"/>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INCORRECT/IlL FITTNG PPE</a:t>
              </a:r>
              <a:endParaRPr lang="en-US" sz="1100" kern="1200"/>
            </a:p>
          </p:txBody>
        </p:sp>
        <p:sp>
          <p:nvSpPr>
            <p:cNvPr id="21" name="Oval 20">
              <a:extLst>
                <a:ext uri="{FF2B5EF4-FFF2-40B4-BE49-F238E27FC236}">
                  <a16:creationId xmlns:a16="http://schemas.microsoft.com/office/drawing/2014/main" id="{FE9F3B53-DD6B-3ECF-F996-67F8E1CD6071}"/>
                </a:ext>
              </a:extLst>
            </p:cNvPr>
            <p:cNvSpPr/>
            <p:nvPr/>
          </p:nvSpPr>
          <p:spPr>
            <a:xfrm>
              <a:off x="7524363" y="4210296"/>
              <a:ext cx="1001496" cy="1001496"/>
            </a:xfrm>
            <a:prstGeom prst="ellipse">
              <a:avLst/>
            </a:prstGeom>
            <a:solidFill>
              <a:srgbClr val="F8D61D"/>
            </a:solidFill>
            <a:ln>
              <a:solidFill>
                <a:srgbClr val="F8D61D"/>
              </a:solid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2" name="Freeform: Shape 21">
              <a:extLst>
                <a:ext uri="{FF2B5EF4-FFF2-40B4-BE49-F238E27FC236}">
                  <a16:creationId xmlns:a16="http://schemas.microsoft.com/office/drawing/2014/main" id="{6AD6078B-CC43-81B7-045F-741737436F17}"/>
                </a:ext>
              </a:extLst>
            </p:cNvPr>
            <p:cNvSpPr/>
            <p:nvPr/>
          </p:nvSpPr>
          <p:spPr>
            <a:xfrm>
              <a:off x="7204212" y="5523734"/>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USING THE Wrong TOOL FOR THE JOB</a:t>
              </a:r>
              <a:endParaRPr lang="en-US" sz="1100" kern="1200"/>
            </a:p>
          </p:txBody>
        </p:sp>
        <p:sp>
          <p:nvSpPr>
            <p:cNvPr id="23" name="Oval 22">
              <a:extLst>
                <a:ext uri="{FF2B5EF4-FFF2-40B4-BE49-F238E27FC236}">
                  <a16:creationId xmlns:a16="http://schemas.microsoft.com/office/drawing/2014/main" id="{7FD29222-770D-F654-FB1B-032851346A81}"/>
                </a:ext>
              </a:extLst>
            </p:cNvPr>
            <p:cNvSpPr/>
            <p:nvPr/>
          </p:nvSpPr>
          <p:spPr>
            <a:xfrm>
              <a:off x="9453474" y="4210296"/>
              <a:ext cx="1001496" cy="1001496"/>
            </a:xfrm>
            <a:prstGeom prst="ellipse">
              <a:avLst/>
            </a:prstGeom>
            <a:solidFill>
              <a:srgbClr val="F8D61D"/>
            </a:solidFill>
            <a:ln>
              <a:solidFill>
                <a:srgbClr val="F8D61D"/>
              </a:solid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4" name="Freeform: Shape 23">
              <a:extLst>
                <a:ext uri="{FF2B5EF4-FFF2-40B4-BE49-F238E27FC236}">
                  <a16:creationId xmlns:a16="http://schemas.microsoft.com/office/drawing/2014/main" id="{C6AC1613-EB24-1145-930F-6264C8B44B46}"/>
                </a:ext>
              </a:extLst>
            </p:cNvPr>
            <p:cNvSpPr/>
            <p:nvPr/>
          </p:nvSpPr>
          <p:spPr>
            <a:xfrm>
              <a:off x="9133324" y="5523734"/>
              <a:ext cx="1641796" cy="656718"/>
            </a:xfrm>
            <a:custGeom>
              <a:avLst/>
              <a:gdLst>
                <a:gd name="connsiteX0" fmla="*/ 0 w 1641796"/>
                <a:gd name="connsiteY0" fmla="*/ 0 h 656718"/>
                <a:gd name="connsiteX1" fmla="*/ 1641796 w 1641796"/>
                <a:gd name="connsiteY1" fmla="*/ 0 h 656718"/>
                <a:gd name="connsiteX2" fmla="*/ 1641796 w 1641796"/>
                <a:gd name="connsiteY2" fmla="*/ 656718 h 656718"/>
                <a:gd name="connsiteX3" fmla="*/ 0 w 1641796"/>
                <a:gd name="connsiteY3" fmla="*/ 656718 h 656718"/>
                <a:gd name="connsiteX4" fmla="*/ 0 w 1641796"/>
                <a:gd name="connsiteY4" fmla="*/ 0 h 656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796" h="656718">
                  <a:moveTo>
                    <a:pt x="0" y="0"/>
                  </a:moveTo>
                  <a:lnTo>
                    <a:pt x="1641796" y="0"/>
                  </a:lnTo>
                  <a:lnTo>
                    <a:pt x="1641796" y="656718"/>
                  </a:lnTo>
                  <a:lnTo>
                    <a:pt x="0" y="6567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Repetitive MOVEMENTS WHEN USING COMPUTERS OR HAND TOOLS</a:t>
              </a:r>
              <a:endParaRPr lang="en-US" sz="1100" kern="1200"/>
            </a:p>
          </p:txBody>
        </p:sp>
      </p:grpSp>
      <p:grpSp>
        <p:nvGrpSpPr>
          <p:cNvPr id="25" name="Graphic 40" descr="Mouse outline">
            <a:extLst>
              <a:ext uri="{FF2B5EF4-FFF2-40B4-BE49-F238E27FC236}">
                <a16:creationId xmlns:a16="http://schemas.microsoft.com/office/drawing/2014/main" id="{B8400EED-C99E-1600-5E26-E1094321B3C4}"/>
              </a:ext>
            </a:extLst>
          </p:cNvPr>
          <p:cNvGrpSpPr/>
          <p:nvPr/>
        </p:nvGrpSpPr>
        <p:grpSpPr>
          <a:xfrm>
            <a:off x="9719822" y="4333506"/>
            <a:ext cx="468797" cy="755075"/>
            <a:chOff x="4159932" y="1611148"/>
            <a:chExt cx="468797" cy="755075"/>
          </a:xfrm>
          <a:solidFill>
            <a:srgbClr val="000000"/>
          </a:solidFill>
        </p:grpSpPr>
        <p:sp>
          <p:nvSpPr>
            <p:cNvPr id="26" name="Freeform: Shape 25">
              <a:extLst>
                <a:ext uri="{FF2B5EF4-FFF2-40B4-BE49-F238E27FC236}">
                  <a16:creationId xmlns:a16="http://schemas.microsoft.com/office/drawing/2014/main" id="{BA19643E-3E11-52CA-C3F2-0E3A1AED62AA}"/>
                </a:ext>
              </a:extLst>
            </p:cNvPr>
            <p:cNvSpPr/>
            <p:nvPr/>
          </p:nvSpPr>
          <p:spPr>
            <a:xfrm>
              <a:off x="4159932" y="1611148"/>
              <a:ext cx="468797" cy="755075"/>
            </a:xfrm>
            <a:custGeom>
              <a:avLst/>
              <a:gdLst>
                <a:gd name="connsiteX0" fmla="*/ 467251 w 468797"/>
                <a:gd name="connsiteY0" fmla="*/ 504149 h 755075"/>
                <a:gd name="connsiteX1" fmla="*/ 456221 w 468797"/>
                <a:gd name="connsiteY1" fmla="*/ 349844 h 755075"/>
                <a:gd name="connsiteX2" fmla="*/ 460926 w 468797"/>
                <a:gd name="connsiteY2" fmla="*/ 232686 h 755075"/>
                <a:gd name="connsiteX3" fmla="*/ 263787 w 468797"/>
                <a:gd name="connsiteY3" fmla="*/ 991 h 755075"/>
                <a:gd name="connsiteX4" fmla="*/ 255320 w 468797"/>
                <a:gd name="connsiteY4" fmla="*/ 476 h 755075"/>
                <a:gd name="connsiteX5" fmla="*/ 234460 w 468797"/>
                <a:gd name="connsiteY5" fmla="*/ 0 h 755075"/>
                <a:gd name="connsiteX6" fmla="*/ 213505 w 468797"/>
                <a:gd name="connsiteY6" fmla="*/ 381 h 755075"/>
                <a:gd name="connsiteX7" fmla="*/ 7386 w 468797"/>
                <a:gd name="connsiteY7" fmla="*/ 224125 h 755075"/>
                <a:gd name="connsiteX8" fmla="*/ 7898 w 468797"/>
                <a:gd name="connsiteY8" fmla="*/ 232572 h 755075"/>
                <a:gd name="connsiteX9" fmla="*/ 12604 w 468797"/>
                <a:gd name="connsiteY9" fmla="*/ 349729 h 755075"/>
                <a:gd name="connsiteX10" fmla="*/ 1574 w 468797"/>
                <a:gd name="connsiteY10" fmla="*/ 504034 h 755075"/>
                <a:gd name="connsiteX11" fmla="*/ 198253 w 468797"/>
                <a:gd name="connsiteY11" fmla="*/ 753431 h 755075"/>
                <a:gd name="connsiteX12" fmla="*/ 215524 w 468797"/>
                <a:gd name="connsiteY12" fmla="*/ 754799 h 755075"/>
                <a:gd name="connsiteX13" fmla="*/ 234412 w 468797"/>
                <a:gd name="connsiteY13" fmla="*/ 755075 h 755075"/>
                <a:gd name="connsiteX14" fmla="*/ 253301 w 468797"/>
                <a:gd name="connsiteY14" fmla="*/ 754799 h 755075"/>
                <a:gd name="connsiteX15" fmla="*/ 468611 w 468797"/>
                <a:gd name="connsiteY15" fmla="*/ 521372 h 755075"/>
                <a:gd name="connsiteX16" fmla="*/ 467251 w 468797"/>
                <a:gd name="connsiteY16" fmla="*/ 504149 h 755075"/>
                <a:gd name="connsiteX17" fmla="*/ 399624 w 468797"/>
                <a:gd name="connsiteY17" fmla="*/ 664912 h 755075"/>
                <a:gd name="connsiteX18" fmla="*/ 252710 w 468797"/>
                <a:gd name="connsiteY18" fmla="*/ 735759 h 755075"/>
                <a:gd name="connsiteX19" fmla="*/ 234403 w 468797"/>
                <a:gd name="connsiteY19" fmla="*/ 736025 h 755075"/>
                <a:gd name="connsiteX20" fmla="*/ 216163 w 468797"/>
                <a:gd name="connsiteY20" fmla="*/ 735759 h 755075"/>
                <a:gd name="connsiteX21" fmla="*/ 69201 w 468797"/>
                <a:gd name="connsiteY21" fmla="*/ 664931 h 755075"/>
                <a:gd name="connsiteX22" fmla="*/ 20481 w 468797"/>
                <a:gd name="connsiteY22" fmla="*/ 506273 h 755075"/>
                <a:gd name="connsiteX23" fmla="*/ 31644 w 468797"/>
                <a:gd name="connsiteY23" fmla="*/ 349768 h 755075"/>
                <a:gd name="connsiteX24" fmla="*/ 26882 w 468797"/>
                <a:gd name="connsiteY24" fmla="*/ 231076 h 755075"/>
                <a:gd name="connsiteX25" fmla="*/ 206524 w 468797"/>
                <a:gd name="connsiteY25" fmla="*/ 19884 h 755075"/>
                <a:gd name="connsiteX26" fmla="*/ 214296 w 468797"/>
                <a:gd name="connsiteY26" fmla="*/ 19412 h 755075"/>
                <a:gd name="connsiteX27" fmla="*/ 234460 w 468797"/>
                <a:gd name="connsiteY27" fmla="*/ 19050 h 755075"/>
                <a:gd name="connsiteX28" fmla="*/ 254634 w 468797"/>
                <a:gd name="connsiteY28" fmla="*/ 19517 h 755075"/>
                <a:gd name="connsiteX29" fmla="*/ 442403 w 468797"/>
                <a:gd name="connsiteY29" fmla="*/ 223499 h 755075"/>
                <a:gd name="connsiteX30" fmla="*/ 441934 w 468797"/>
                <a:gd name="connsiteY30" fmla="*/ 231181 h 755075"/>
                <a:gd name="connsiteX31" fmla="*/ 437171 w 468797"/>
                <a:gd name="connsiteY31" fmla="*/ 349863 h 755075"/>
                <a:gd name="connsiteX32" fmla="*/ 448334 w 468797"/>
                <a:gd name="connsiteY32" fmla="*/ 506349 h 755075"/>
                <a:gd name="connsiteX33" fmla="*/ 399633 w 468797"/>
                <a:gd name="connsiteY33" fmla="*/ 664912 h 755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8797" h="755075">
                  <a:moveTo>
                    <a:pt x="467251" y="504149"/>
                  </a:moveTo>
                  <a:cubicBezTo>
                    <a:pt x="460805" y="452949"/>
                    <a:pt x="457123" y="401440"/>
                    <a:pt x="456221" y="349844"/>
                  </a:cubicBezTo>
                  <a:cubicBezTo>
                    <a:pt x="456221" y="307781"/>
                    <a:pt x="458126" y="268119"/>
                    <a:pt x="460926" y="232686"/>
                  </a:cubicBezTo>
                  <a:cubicBezTo>
                    <a:pt x="470469" y="114267"/>
                    <a:pt x="382206" y="10533"/>
                    <a:pt x="263787" y="991"/>
                  </a:cubicBezTo>
                  <a:cubicBezTo>
                    <a:pt x="260968" y="764"/>
                    <a:pt x="258145" y="592"/>
                    <a:pt x="255320" y="476"/>
                  </a:cubicBezTo>
                  <a:cubicBezTo>
                    <a:pt x="248509" y="95"/>
                    <a:pt x="241604" y="0"/>
                    <a:pt x="234460" y="0"/>
                  </a:cubicBezTo>
                  <a:cubicBezTo>
                    <a:pt x="227316" y="0"/>
                    <a:pt x="220363" y="95"/>
                    <a:pt x="213505" y="381"/>
                  </a:cubicBezTo>
                  <a:cubicBezTo>
                    <a:pt x="94802" y="5248"/>
                    <a:pt x="2519" y="105422"/>
                    <a:pt x="7386" y="224125"/>
                  </a:cubicBezTo>
                  <a:cubicBezTo>
                    <a:pt x="7501" y="226944"/>
                    <a:pt x="7672" y="229760"/>
                    <a:pt x="7898" y="232572"/>
                  </a:cubicBezTo>
                  <a:cubicBezTo>
                    <a:pt x="10680" y="268138"/>
                    <a:pt x="12604" y="307715"/>
                    <a:pt x="12604" y="349729"/>
                  </a:cubicBezTo>
                  <a:cubicBezTo>
                    <a:pt x="11748" y="401327"/>
                    <a:pt x="8066" y="452839"/>
                    <a:pt x="1574" y="504034"/>
                  </a:cubicBezTo>
                  <a:cubicBezTo>
                    <a:pt x="-12983" y="627215"/>
                    <a:pt x="75073" y="738873"/>
                    <a:pt x="198253" y="753431"/>
                  </a:cubicBezTo>
                  <a:cubicBezTo>
                    <a:pt x="203991" y="754109"/>
                    <a:pt x="209752" y="754566"/>
                    <a:pt x="215524" y="754799"/>
                  </a:cubicBezTo>
                  <a:cubicBezTo>
                    <a:pt x="221658" y="754990"/>
                    <a:pt x="227983" y="755075"/>
                    <a:pt x="234412" y="755075"/>
                  </a:cubicBezTo>
                  <a:cubicBezTo>
                    <a:pt x="240842" y="755075"/>
                    <a:pt x="247071" y="754990"/>
                    <a:pt x="253301" y="754799"/>
                  </a:cubicBezTo>
                  <a:cubicBezTo>
                    <a:pt x="377216" y="749797"/>
                    <a:pt x="473614" y="645287"/>
                    <a:pt x="468611" y="521372"/>
                  </a:cubicBezTo>
                  <a:cubicBezTo>
                    <a:pt x="468379" y="515616"/>
                    <a:pt x="467925" y="509870"/>
                    <a:pt x="467251" y="504149"/>
                  </a:cubicBezTo>
                  <a:close/>
                  <a:moveTo>
                    <a:pt x="399624" y="664912"/>
                  </a:moveTo>
                  <a:cubicBezTo>
                    <a:pt x="362861" y="708223"/>
                    <a:pt x="309491" y="733959"/>
                    <a:pt x="252710" y="735759"/>
                  </a:cubicBezTo>
                  <a:cubicBezTo>
                    <a:pt x="246671" y="735940"/>
                    <a:pt x="240632" y="736025"/>
                    <a:pt x="234403" y="736025"/>
                  </a:cubicBezTo>
                  <a:cubicBezTo>
                    <a:pt x="228174" y="736025"/>
                    <a:pt x="222020" y="735940"/>
                    <a:pt x="216163" y="735759"/>
                  </a:cubicBezTo>
                  <a:cubicBezTo>
                    <a:pt x="159368" y="733977"/>
                    <a:pt x="105978" y="708247"/>
                    <a:pt x="69201" y="664931"/>
                  </a:cubicBezTo>
                  <a:cubicBezTo>
                    <a:pt x="31580" y="621135"/>
                    <a:pt x="13924" y="563635"/>
                    <a:pt x="20481" y="506273"/>
                  </a:cubicBezTo>
                  <a:cubicBezTo>
                    <a:pt x="27121" y="454354"/>
                    <a:pt x="30847" y="402104"/>
                    <a:pt x="31644" y="349768"/>
                  </a:cubicBezTo>
                  <a:cubicBezTo>
                    <a:pt x="31644" y="311382"/>
                    <a:pt x="30044" y="271463"/>
                    <a:pt x="26882" y="231076"/>
                  </a:cubicBezTo>
                  <a:cubicBezTo>
                    <a:pt x="18169" y="123151"/>
                    <a:pt x="98598" y="28596"/>
                    <a:pt x="206524" y="19884"/>
                  </a:cubicBezTo>
                  <a:cubicBezTo>
                    <a:pt x="209111" y="19676"/>
                    <a:pt x="211702" y="19518"/>
                    <a:pt x="214296" y="19412"/>
                  </a:cubicBezTo>
                  <a:cubicBezTo>
                    <a:pt x="220173" y="19174"/>
                    <a:pt x="226773" y="19050"/>
                    <a:pt x="234460" y="19050"/>
                  </a:cubicBezTo>
                  <a:cubicBezTo>
                    <a:pt x="242633" y="19050"/>
                    <a:pt x="248748" y="19193"/>
                    <a:pt x="254634" y="19517"/>
                  </a:cubicBezTo>
                  <a:cubicBezTo>
                    <a:pt x="362813" y="23994"/>
                    <a:pt x="446880" y="115320"/>
                    <a:pt x="442403" y="223499"/>
                  </a:cubicBezTo>
                  <a:cubicBezTo>
                    <a:pt x="442297" y="226063"/>
                    <a:pt x="442140" y="228624"/>
                    <a:pt x="441934" y="231181"/>
                  </a:cubicBezTo>
                  <a:cubicBezTo>
                    <a:pt x="438771" y="271434"/>
                    <a:pt x="437171" y="311363"/>
                    <a:pt x="437171" y="349863"/>
                  </a:cubicBezTo>
                  <a:cubicBezTo>
                    <a:pt x="438027" y="402189"/>
                    <a:pt x="441754" y="454430"/>
                    <a:pt x="448334" y="506349"/>
                  </a:cubicBezTo>
                  <a:cubicBezTo>
                    <a:pt x="454891" y="563679"/>
                    <a:pt x="437241" y="621146"/>
                    <a:pt x="399633" y="664912"/>
                  </a:cubicBezTo>
                  <a:close/>
                </a:path>
              </a:pathLst>
            </a:custGeom>
            <a:solidFill>
              <a:srgbClr val="000000"/>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4F030B-F5FA-670E-05CE-3F49108A7B41}"/>
                </a:ext>
              </a:extLst>
            </p:cNvPr>
            <p:cNvSpPr/>
            <p:nvPr/>
          </p:nvSpPr>
          <p:spPr>
            <a:xfrm>
              <a:off x="4346768" y="1668298"/>
              <a:ext cx="95250" cy="438150"/>
            </a:xfrm>
            <a:custGeom>
              <a:avLst/>
              <a:gdLst>
                <a:gd name="connsiteX0" fmla="*/ 57150 w 95250"/>
                <a:gd name="connsiteY0" fmla="*/ 86678 h 438150"/>
                <a:gd name="connsiteX1" fmla="*/ 57150 w 95250"/>
                <a:gd name="connsiteY1" fmla="*/ 9525 h 438150"/>
                <a:gd name="connsiteX2" fmla="*/ 47625 w 95250"/>
                <a:gd name="connsiteY2" fmla="*/ 0 h 438150"/>
                <a:gd name="connsiteX3" fmla="*/ 38100 w 95250"/>
                <a:gd name="connsiteY3" fmla="*/ 9525 h 438150"/>
                <a:gd name="connsiteX4" fmla="*/ 38100 w 95250"/>
                <a:gd name="connsiteY4" fmla="*/ 86678 h 438150"/>
                <a:gd name="connsiteX5" fmla="*/ 0 w 95250"/>
                <a:gd name="connsiteY5" fmla="*/ 133350 h 438150"/>
                <a:gd name="connsiteX6" fmla="*/ 0 w 95250"/>
                <a:gd name="connsiteY6" fmla="*/ 228600 h 438150"/>
                <a:gd name="connsiteX7" fmla="*/ 38100 w 95250"/>
                <a:gd name="connsiteY7" fmla="*/ 275273 h 438150"/>
                <a:gd name="connsiteX8" fmla="*/ 38100 w 95250"/>
                <a:gd name="connsiteY8" fmla="*/ 428625 h 438150"/>
                <a:gd name="connsiteX9" fmla="*/ 47625 w 95250"/>
                <a:gd name="connsiteY9" fmla="*/ 438150 h 438150"/>
                <a:gd name="connsiteX10" fmla="*/ 57150 w 95250"/>
                <a:gd name="connsiteY10" fmla="*/ 428625 h 438150"/>
                <a:gd name="connsiteX11" fmla="*/ 57150 w 95250"/>
                <a:gd name="connsiteY11" fmla="*/ 275273 h 438150"/>
                <a:gd name="connsiteX12" fmla="*/ 95250 w 95250"/>
                <a:gd name="connsiteY12" fmla="*/ 228600 h 438150"/>
                <a:gd name="connsiteX13" fmla="*/ 95250 w 95250"/>
                <a:gd name="connsiteY13" fmla="*/ 133350 h 438150"/>
                <a:gd name="connsiteX14" fmla="*/ 57150 w 95250"/>
                <a:gd name="connsiteY14" fmla="*/ 86678 h 438150"/>
                <a:gd name="connsiteX15" fmla="*/ 76200 w 95250"/>
                <a:gd name="connsiteY15" fmla="*/ 228600 h 438150"/>
                <a:gd name="connsiteX16" fmla="*/ 47625 w 95250"/>
                <a:gd name="connsiteY16" fmla="*/ 257175 h 438150"/>
                <a:gd name="connsiteX17" fmla="*/ 19050 w 95250"/>
                <a:gd name="connsiteY17" fmla="*/ 228600 h 438150"/>
                <a:gd name="connsiteX18" fmla="*/ 19050 w 95250"/>
                <a:gd name="connsiteY18" fmla="*/ 133350 h 438150"/>
                <a:gd name="connsiteX19" fmla="*/ 47625 w 95250"/>
                <a:gd name="connsiteY19" fmla="*/ 104775 h 438150"/>
                <a:gd name="connsiteX20" fmla="*/ 76200 w 95250"/>
                <a:gd name="connsiteY20" fmla="*/ 133350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5250" h="438150">
                  <a:moveTo>
                    <a:pt x="57150" y="86678"/>
                  </a:moveTo>
                  <a:lnTo>
                    <a:pt x="57150" y="9525"/>
                  </a:lnTo>
                  <a:cubicBezTo>
                    <a:pt x="57150" y="4264"/>
                    <a:pt x="52886" y="0"/>
                    <a:pt x="47625" y="0"/>
                  </a:cubicBezTo>
                  <a:cubicBezTo>
                    <a:pt x="42364" y="0"/>
                    <a:pt x="38100" y="4264"/>
                    <a:pt x="38100" y="9525"/>
                  </a:cubicBezTo>
                  <a:lnTo>
                    <a:pt x="38100" y="86678"/>
                  </a:lnTo>
                  <a:cubicBezTo>
                    <a:pt x="15941" y="91234"/>
                    <a:pt x="29" y="110727"/>
                    <a:pt x="0" y="133350"/>
                  </a:cubicBezTo>
                  <a:lnTo>
                    <a:pt x="0" y="228600"/>
                  </a:lnTo>
                  <a:cubicBezTo>
                    <a:pt x="29" y="251223"/>
                    <a:pt x="15941" y="270716"/>
                    <a:pt x="38100" y="275273"/>
                  </a:cubicBezTo>
                  <a:lnTo>
                    <a:pt x="38100" y="428625"/>
                  </a:lnTo>
                  <a:cubicBezTo>
                    <a:pt x="38100" y="433886"/>
                    <a:pt x="42364" y="438150"/>
                    <a:pt x="47625" y="438150"/>
                  </a:cubicBezTo>
                  <a:cubicBezTo>
                    <a:pt x="52886" y="438150"/>
                    <a:pt x="57150" y="433886"/>
                    <a:pt x="57150" y="428625"/>
                  </a:cubicBezTo>
                  <a:lnTo>
                    <a:pt x="57150" y="275273"/>
                  </a:lnTo>
                  <a:cubicBezTo>
                    <a:pt x="79309" y="270716"/>
                    <a:pt x="95221" y="251223"/>
                    <a:pt x="95250" y="228600"/>
                  </a:cubicBezTo>
                  <a:lnTo>
                    <a:pt x="95250" y="133350"/>
                  </a:lnTo>
                  <a:cubicBezTo>
                    <a:pt x="95221" y="110727"/>
                    <a:pt x="79309" y="91234"/>
                    <a:pt x="57150" y="86678"/>
                  </a:cubicBezTo>
                  <a:close/>
                  <a:moveTo>
                    <a:pt x="76200" y="228600"/>
                  </a:moveTo>
                  <a:cubicBezTo>
                    <a:pt x="76200" y="244382"/>
                    <a:pt x="63407" y="257175"/>
                    <a:pt x="47625" y="257175"/>
                  </a:cubicBezTo>
                  <a:cubicBezTo>
                    <a:pt x="31843" y="257175"/>
                    <a:pt x="19050" y="244382"/>
                    <a:pt x="19050" y="228600"/>
                  </a:cubicBezTo>
                  <a:lnTo>
                    <a:pt x="19050" y="133350"/>
                  </a:lnTo>
                  <a:cubicBezTo>
                    <a:pt x="19050" y="117568"/>
                    <a:pt x="31843" y="104775"/>
                    <a:pt x="47625" y="104775"/>
                  </a:cubicBezTo>
                  <a:cubicBezTo>
                    <a:pt x="63407" y="104775"/>
                    <a:pt x="76200" y="117568"/>
                    <a:pt x="76200" y="133350"/>
                  </a:cubicBezTo>
                  <a:close/>
                </a:path>
              </a:pathLst>
            </a:custGeom>
            <a:solidFill>
              <a:srgbClr val="000000"/>
            </a:solidFill>
            <a:ln w="9525" cap="flat">
              <a:noFill/>
              <a:prstDash val="solid"/>
              <a:miter/>
            </a:ln>
          </p:spPr>
          <p:txBody>
            <a:bodyPr rtlCol="0" anchor="ctr"/>
            <a:lstStyle/>
            <a:p>
              <a:endParaRPr lang="en-GB"/>
            </a:p>
          </p:txBody>
        </p:sp>
      </p:grpSp>
      <p:grpSp>
        <p:nvGrpSpPr>
          <p:cNvPr id="28" name="Graphic 42" descr="Mittens outline">
            <a:extLst>
              <a:ext uri="{FF2B5EF4-FFF2-40B4-BE49-F238E27FC236}">
                <a16:creationId xmlns:a16="http://schemas.microsoft.com/office/drawing/2014/main" id="{586D3C01-428B-778F-B5A7-9F4B304FB714}"/>
              </a:ext>
            </a:extLst>
          </p:cNvPr>
          <p:cNvGrpSpPr/>
          <p:nvPr/>
        </p:nvGrpSpPr>
        <p:grpSpPr>
          <a:xfrm>
            <a:off x="5712352" y="4374009"/>
            <a:ext cx="764243" cy="618852"/>
            <a:chOff x="4159841" y="1817617"/>
            <a:chExt cx="764243" cy="618852"/>
          </a:xfrm>
          <a:solidFill>
            <a:srgbClr val="000000"/>
          </a:solidFill>
        </p:grpSpPr>
        <p:sp>
          <p:nvSpPr>
            <p:cNvPr id="29" name="Freeform: Shape 28">
              <a:extLst>
                <a:ext uri="{FF2B5EF4-FFF2-40B4-BE49-F238E27FC236}">
                  <a16:creationId xmlns:a16="http://schemas.microsoft.com/office/drawing/2014/main" id="{CFD6CA3C-4115-FF90-1716-B00674542417}"/>
                </a:ext>
              </a:extLst>
            </p:cNvPr>
            <p:cNvSpPr/>
            <p:nvPr/>
          </p:nvSpPr>
          <p:spPr>
            <a:xfrm>
              <a:off x="4159841" y="1817617"/>
              <a:ext cx="386347" cy="497885"/>
            </a:xfrm>
            <a:custGeom>
              <a:avLst/>
              <a:gdLst>
                <a:gd name="connsiteX0" fmla="*/ 382646 w 386347"/>
                <a:gd name="connsiteY0" fmla="*/ 365488 h 497885"/>
                <a:gd name="connsiteX1" fmla="*/ 369311 w 386347"/>
                <a:gd name="connsiteY1" fmla="*/ 332150 h 497885"/>
                <a:gd name="connsiteX2" fmla="*/ 339784 w 386347"/>
                <a:gd name="connsiteY2" fmla="*/ 306433 h 497885"/>
                <a:gd name="connsiteX3" fmla="*/ 331211 w 386347"/>
                <a:gd name="connsiteY3" fmla="*/ 290240 h 497885"/>
                <a:gd name="connsiteX4" fmla="*/ 379789 w 386347"/>
                <a:gd name="connsiteY4" fmla="*/ 169273 h 497885"/>
                <a:gd name="connsiteX5" fmla="*/ 351214 w 386347"/>
                <a:gd name="connsiteY5" fmla="*/ 97835 h 497885"/>
                <a:gd name="connsiteX6" fmla="*/ 350261 w 386347"/>
                <a:gd name="connsiteY6" fmla="*/ 97835 h 497885"/>
                <a:gd name="connsiteX7" fmla="*/ 308351 w 386347"/>
                <a:gd name="connsiteY7" fmla="*/ 97835 h 497885"/>
                <a:gd name="connsiteX8" fmla="*/ 277871 w 386347"/>
                <a:gd name="connsiteY8" fmla="*/ 127363 h 497885"/>
                <a:gd name="connsiteX9" fmla="*/ 276919 w 386347"/>
                <a:gd name="connsiteY9" fmla="*/ 129268 h 497885"/>
                <a:gd name="connsiteX10" fmla="*/ 263584 w 386347"/>
                <a:gd name="connsiteY10" fmla="*/ 86405 h 497885"/>
                <a:gd name="connsiteX11" fmla="*/ 85466 w 386347"/>
                <a:gd name="connsiteY11" fmla="*/ 10205 h 497885"/>
                <a:gd name="connsiteX12" fmla="*/ 10219 w 386347"/>
                <a:gd name="connsiteY12" fmla="*/ 189275 h 497885"/>
                <a:gd name="connsiteX13" fmla="*/ 11171 w 386347"/>
                <a:gd name="connsiteY13" fmla="*/ 192133 h 497885"/>
                <a:gd name="connsiteX14" fmla="*/ 120709 w 386347"/>
                <a:gd name="connsiteY14" fmla="*/ 400730 h 497885"/>
                <a:gd name="connsiteX15" fmla="*/ 119756 w 386347"/>
                <a:gd name="connsiteY15" fmla="*/ 435973 h 497885"/>
                <a:gd name="connsiteX16" fmla="*/ 133091 w 386347"/>
                <a:gd name="connsiteY16" fmla="*/ 469310 h 497885"/>
                <a:gd name="connsiteX17" fmla="*/ 157856 w 386347"/>
                <a:gd name="connsiteY17" fmla="*/ 494075 h 497885"/>
                <a:gd name="connsiteX18" fmla="*/ 175954 w 386347"/>
                <a:gd name="connsiteY18" fmla="*/ 497885 h 497885"/>
                <a:gd name="connsiteX19" fmla="*/ 192146 w 386347"/>
                <a:gd name="connsiteY19" fmla="*/ 495028 h 497885"/>
                <a:gd name="connsiteX20" fmla="*/ 357881 w 386347"/>
                <a:gd name="connsiteY20" fmla="*/ 426448 h 497885"/>
                <a:gd name="connsiteX21" fmla="*/ 383599 w 386347"/>
                <a:gd name="connsiteY21" fmla="*/ 401683 h 497885"/>
                <a:gd name="connsiteX22" fmla="*/ 382646 w 386347"/>
                <a:gd name="connsiteY22" fmla="*/ 365488 h 497885"/>
                <a:gd name="connsiteX23" fmla="*/ 91181 w 386347"/>
                <a:gd name="connsiteY23" fmla="*/ 28303 h 497885"/>
                <a:gd name="connsiteX24" fmla="*/ 245486 w 386347"/>
                <a:gd name="connsiteY24" fmla="*/ 92120 h 497885"/>
                <a:gd name="connsiteX25" fmla="*/ 274061 w 386347"/>
                <a:gd name="connsiteY25" fmla="*/ 183560 h 497885"/>
                <a:gd name="connsiteX26" fmla="*/ 295016 w 386347"/>
                <a:gd name="connsiteY26" fmla="*/ 134030 h 497885"/>
                <a:gd name="connsiteX27" fmla="*/ 315019 w 386347"/>
                <a:gd name="connsiteY27" fmla="*/ 114028 h 497885"/>
                <a:gd name="connsiteX28" fmla="*/ 342641 w 386347"/>
                <a:gd name="connsiteY28" fmla="*/ 114028 h 497885"/>
                <a:gd name="connsiteX29" fmla="*/ 362644 w 386347"/>
                <a:gd name="connsiteY29" fmla="*/ 160700 h 497885"/>
                <a:gd name="connsiteX30" fmla="*/ 362644 w 386347"/>
                <a:gd name="connsiteY30" fmla="*/ 161653 h 497885"/>
                <a:gd name="connsiteX31" fmla="*/ 316924 w 386347"/>
                <a:gd name="connsiteY31" fmla="*/ 275000 h 497885"/>
                <a:gd name="connsiteX32" fmla="*/ 314066 w 386347"/>
                <a:gd name="connsiteY32" fmla="*/ 283573 h 497885"/>
                <a:gd name="connsiteX33" fmla="*/ 315019 w 386347"/>
                <a:gd name="connsiteY33" fmla="*/ 298813 h 497885"/>
                <a:gd name="connsiteX34" fmla="*/ 317876 w 386347"/>
                <a:gd name="connsiteY34" fmla="*/ 305480 h 497885"/>
                <a:gd name="connsiteX35" fmla="*/ 310256 w 386347"/>
                <a:gd name="connsiteY35" fmla="*/ 307385 h 497885"/>
                <a:gd name="connsiteX36" fmla="*/ 144521 w 386347"/>
                <a:gd name="connsiteY36" fmla="*/ 375965 h 497885"/>
                <a:gd name="connsiteX37" fmla="*/ 133091 w 386347"/>
                <a:gd name="connsiteY37" fmla="*/ 382633 h 497885"/>
                <a:gd name="connsiteX38" fmla="*/ 28316 w 386347"/>
                <a:gd name="connsiteY38" fmla="*/ 182608 h 497885"/>
                <a:gd name="connsiteX39" fmla="*/ 91181 w 386347"/>
                <a:gd name="connsiteY39" fmla="*/ 28303 h 497885"/>
                <a:gd name="connsiteX40" fmla="*/ 365501 w 386347"/>
                <a:gd name="connsiteY40" fmla="*/ 392158 h 497885"/>
                <a:gd name="connsiteX41" fmla="*/ 350261 w 386347"/>
                <a:gd name="connsiteY41" fmla="*/ 406445 h 497885"/>
                <a:gd name="connsiteX42" fmla="*/ 184526 w 386347"/>
                <a:gd name="connsiteY42" fmla="*/ 475025 h 497885"/>
                <a:gd name="connsiteX43" fmla="*/ 164524 w 386347"/>
                <a:gd name="connsiteY43" fmla="*/ 475025 h 497885"/>
                <a:gd name="connsiteX44" fmla="*/ 150236 w 386347"/>
                <a:gd name="connsiteY44" fmla="*/ 460738 h 497885"/>
                <a:gd name="connsiteX45" fmla="*/ 136901 w 386347"/>
                <a:gd name="connsiteY45" fmla="*/ 427400 h 497885"/>
                <a:gd name="connsiteX46" fmla="*/ 151189 w 386347"/>
                <a:gd name="connsiteY46" fmla="*/ 393110 h 497885"/>
                <a:gd name="connsiteX47" fmla="*/ 317876 w 386347"/>
                <a:gd name="connsiteY47" fmla="*/ 325483 h 497885"/>
                <a:gd name="connsiteX48" fmla="*/ 327401 w 386347"/>
                <a:gd name="connsiteY48" fmla="*/ 323578 h 497885"/>
                <a:gd name="connsiteX49" fmla="*/ 352166 w 386347"/>
                <a:gd name="connsiteY49" fmla="*/ 339770 h 497885"/>
                <a:gd name="connsiteX50" fmla="*/ 365501 w 386347"/>
                <a:gd name="connsiteY50" fmla="*/ 373108 h 497885"/>
                <a:gd name="connsiteX51" fmla="*/ 365501 w 386347"/>
                <a:gd name="connsiteY51" fmla="*/ 373108 h 497885"/>
                <a:gd name="connsiteX52" fmla="*/ 365501 w 386347"/>
                <a:gd name="connsiteY52" fmla="*/ 392158 h 497885"/>
                <a:gd name="connsiteX53" fmla="*/ 365501 w 386347"/>
                <a:gd name="connsiteY53" fmla="*/ 392158 h 49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86347" h="497885">
                  <a:moveTo>
                    <a:pt x="382646" y="365488"/>
                  </a:moveTo>
                  <a:lnTo>
                    <a:pt x="369311" y="332150"/>
                  </a:lnTo>
                  <a:cubicBezTo>
                    <a:pt x="363596" y="319768"/>
                    <a:pt x="353119" y="310243"/>
                    <a:pt x="339784" y="306433"/>
                  </a:cubicBezTo>
                  <a:lnTo>
                    <a:pt x="331211" y="290240"/>
                  </a:lnTo>
                  <a:lnTo>
                    <a:pt x="379789" y="169273"/>
                  </a:lnTo>
                  <a:cubicBezTo>
                    <a:pt x="391219" y="141650"/>
                    <a:pt x="378836" y="109265"/>
                    <a:pt x="351214" y="97835"/>
                  </a:cubicBezTo>
                  <a:cubicBezTo>
                    <a:pt x="351214" y="97835"/>
                    <a:pt x="351214" y="97835"/>
                    <a:pt x="350261" y="97835"/>
                  </a:cubicBezTo>
                  <a:cubicBezTo>
                    <a:pt x="336926" y="92120"/>
                    <a:pt x="321686" y="92120"/>
                    <a:pt x="308351" y="97835"/>
                  </a:cubicBezTo>
                  <a:cubicBezTo>
                    <a:pt x="295016" y="103550"/>
                    <a:pt x="283586" y="114028"/>
                    <a:pt x="277871" y="127363"/>
                  </a:cubicBezTo>
                  <a:lnTo>
                    <a:pt x="276919" y="129268"/>
                  </a:lnTo>
                  <a:lnTo>
                    <a:pt x="263584" y="86405"/>
                  </a:lnTo>
                  <a:cubicBezTo>
                    <a:pt x="235009" y="14968"/>
                    <a:pt x="155951" y="-18370"/>
                    <a:pt x="85466" y="10205"/>
                  </a:cubicBezTo>
                  <a:cubicBezTo>
                    <a:pt x="14981" y="38780"/>
                    <a:pt x="-18356" y="118790"/>
                    <a:pt x="10219" y="189275"/>
                  </a:cubicBezTo>
                  <a:cubicBezTo>
                    <a:pt x="10219" y="190228"/>
                    <a:pt x="11171" y="191180"/>
                    <a:pt x="11171" y="192133"/>
                  </a:cubicBezTo>
                  <a:lnTo>
                    <a:pt x="120709" y="400730"/>
                  </a:lnTo>
                  <a:cubicBezTo>
                    <a:pt x="115946" y="412160"/>
                    <a:pt x="114994" y="424543"/>
                    <a:pt x="119756" y="435973"/>
                  </a:cubicBezTo>
                  <a:lnTo>
                    <a:pt x="133091" y="469310"/>
                  </a:lnTo>
                  <a:cubicBezTo>
                    <a:pt x="137854" y="480740"/>
                    <a:pt x="146426" y="489313"/>
                    <a:pt x="157856" y="494075"/>
                  </a:cubicBezTo>
                  <a:cubicBezTo>
                    <a:pt x="163571" y="496933"/>
                    <a:pt x="169286" y="497885"/>
                    <a:pt x="175954" y="497885"/>
                  </a:cubicBezTo>
                  <a:cubicBezTo>
                    <a:pt x="181669" y="497885"/>
                    <a:pt x="187384" y="496933"/>
                    <a:pt x="192146" y="495028"/>
                  </a:cubicBezTo>
                  <a:lnTo>
                    <a:pt x="357881" y="426448"/>
                  </a:lnTo>
                  <a:cubicBezTo>
                    <a:pt x="369311" y="421685"/>
                    <a:pt x="378836" y="413113"/>
                    <a:pt x="383599" y="401683"/>
                  </a:cubicBezTo>
                  <a:cubicBezTo>
                    <a:pt x="387409" y="388348"/>
                    <a:pt x="387409" y="375965"/>
                    <a:pt x="382646" y="365488"/>
                  </a:cubicBezTo>
                  <a:close/>
                  <a:moveTo>
                    <a:pt x="91181" y="28303"/>
                  </a:moveTo>
                  <a:cubicBezTo>
                    <a:pt x="151189" y="3538"/>
                    <a:pt x="220721" y="32113"/>
                    <a:pt x="245486" y="92120"/>
                  </a:cubicBezTo>
                  <a:lnTo>
                    <a:pt x="274061" y="183560"/>
                  </a:lnTo>
                  <a:lnTo>
                    <a:pt x="295016" y="134030"/>
                  </a:lnTo>
                  <a:cubicBezTo>
                    <a:pt x="298826" y="125458"/>
                    <a:pt x="305494" y="117838"/>
                    <a:pt x="315019" y="114028"/>
                  </a:cubicBezTo>
                  <a:cubicBezTo>
                    <a:pt x="323591" y="110218"/>
                    <a:pt x="334069" y="110218"/>
                    <a:pt x="342641" y="114028"/>
                  </a:cubicBezTo>
                  <a:cubicBezTo>
                    <a:pt x="360739" y="121648"/>
                    <a:pt x="369311" y="141650"/>
                    <a:pt x="362644" y="160700"/>
                  </a:cubicBezTo>
                  <a:cubicBezTo>
                    <a:pt x="362644" y="160700"/>
                    <a:pt x="362644" y="161653"/>
                    <a:pt x="362644" y="161653"/>
                  </a:cubicBezTo>
                  <a:lnTo>
                    <a:pt x="316924" y="275000"/>
                  </a:lnTo>
                  <a:lnTo>
                    <a:pt x="314066" y="283573"/>
                  </a:lnTo>
                  <a:cubicBezTo>
                    <a:pt x="312161" y="288335"/>
                    <a:pt x="312161" y="294050"/>
                    <a:pt x="315019" y="298813"/>
                  </a:cubicBezTo>
                  <a:lnTo>
                    <a:pt x="317876" y="305480"/>
                  </a:lnTo>
                  <a:cubicBezTo>
                    <a:pt x="315019" y="306433"/>
                    <a:pt x="313114" y="306433"/>
                    <a:pt x="310256" y="307385"/>
                  </a:cubicBezTo>
                  <a:lnTo>
                    <a:pt x="144521" y="375965"/>
                  </a:lnTo>
                  <a:cubicBezTo>
                    <a:pt x="140711" y="377870"/>
                    <a:pt x="136901" y="379775"/>
                    <a:pt x="133091" y="382633"/>
                  </a:cubicBezTo>
                  <a:lnTo>
                    <a:pt x="28316" y="182608"/>
                  </a:lnTo>
                  <a:cubicBezTo>
                    <a:pt x="3551" y="122600"/>
                    <a:pt x="32126" y="54020"/>
                    <a:pt x="91181" y="28303"/>
                  </a:cubicBezTo>
                  <a:close/>
                  <a:moveTo>
                    <a:pt x="365501" y="392158"/>
                  </a:moveTo>
                  <a:cubicBezTo>
                    <a:pt x="362644" y="398825"/>
                    <a:pt x="357881" y="403588"/>
                    <a:pt x="350261" y="406445"/>
                  </a:cubicBezTo>
                  <a:lnTo>
                    <a:pt x="184526" y="475025"/>
                  </a:lnTo>
                  <a:cubicBezTo>
                    <a:pt x="177859" y="477883"/>
                    <a:pt x="171191" y="476930"/>
                    <a:pt x="164524" y="475025"/>
                  </a:cubicBezTo>
                  <a:cubicBezTo>
                    <a:pt x="157856" y="472168"/>
                    <a:pt x="153094" y="467405"/>
                    <a:pt x="150236" y="460738"/>
                  </a:cubicBezTo>
                  <a:lnTo>
                    <a:pt x="136901" y="427400"/>
                  </a:lnTo>
                  <a:cubicBezTo>
                    <a:pt x="132139" y="414065"/>
                    <a:pt x="137854" y="398825"/>
                    <a:pt x="151189" y="393110"/>
                  </a:cubicBezTo>
                  <a:lnTo>
                    <a:pt x="317876" y="325483"/>
                  </a:lnTo>
                  <a:cubicBezTo>
                    <a:pt x="320734" y="324530"/>
                    <a:pt x="323591" y="323578"/>
                    <a:pt x="327401" y="323578"/>
                  </a:cubicBezTo>
                  <a:cubicBezTo>
                    <a:pt x="337879" y="323578"/>
                    <a:pt x="348356" y="330245"/>
                    <a:pt x="352166" y="339770"/>
                  </a:cubicBezTo>
                  <a:lnTo>
                    <a:pt x="365501" y="373108"/>
                  </a:lnTo>
                  <a:lnTo>
                    <a:pt x="365501" y="373108"/>
                  </a:lnTo>
                  <a:cubicBezTo>
                    <a:pt x="367406" y="378823"/>
                    <a:pt x="368359" y="386443"/>
                    <a:pt x="365501" y="392158"/>
                  </a:cubicBezTo>
                  <a:lnTo>
                    <a:pt x="365501" y="392158"/>
                  </a:lnTo>
                  <a:close/>
                </a:path>
              </a:pathLst>
            </a:custGeom>
            <a:solidFill>
              <a:srgbClr val="000000"/>
            </a:solidFill>
            <a:ln w="9525"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DB7A10A-CB39-7EB7-DD36-B98A932C7246}"/>
                </a:ext>
              </a:extLst>
            </p:cNvPr>
            <p:cNvSpPr/>
            <p:nvPr/>
          </p:nvSpPr>
          <p:spPr>
            <a:xfrm>
              <a:off x="4537011" y="1942381"/>
              <a:ext cx="387074" cy="494088"/>
            </a:xfrm>
            <a:custGeom>
              <a:avLst/>
              <a:gdLst>
                <a:gd name="connsiteX0" fmla="*/ 303609 w 387074"/>
                <a:gd name="connsiteY0" fmla="*/ 10219 h 494088"/>
                <a:gd name="connsiteX1" fmla="*/ 123587 w 387074"/>
                <a:gd name="connsiteY1" fmla="*/ 85466 h 494088"/>
                <a:gd name="connsiteX2" fmla="*/ 123587 w 387074"/>
                <a:gd name="connsiteY2" fmla="*/ 85466 h 494088"/>
                <a:gd name="connsiteX3" fmla="*/ 110252 w 387074"/>
                <a:gd name="connsiteY3" fmla="*/ 127376 h 494088"/>
                <a:gd name="connsiteX4" fmla="*/ 109299 w 387074"/>
                <a:gd name="connsiteY4" fmla="*/ 125471 h 494088"/>
                <a:gd name="connsiteX5" fmla="*/ 78819 w 387074"/>
                <a:gd name="connsiteY5" fmla="*/ 94991 h 494088"/>
                <a:gd name="connsiteX6" fmla="*/ 36909 w 387074"/>
                <a:gd name="connsiteY6" fmla="*/ 94991 h 494088"/>
                <a:gd name="connsiteX7" fmla="*/ 6429 w 387074"/>
                <a:gd name="connsiteY7" fmla="*/ 124519 h 494088"/>
                <a:gd name="connsiteX8" fmla="*/ 6429 w 387074"/>
                <a:gd name="connsiteY8" fmla="*/ 166429 h 494088"/>
                <a:gd name="connsiteX9" fmla="*/ 52149 w 387074"/>
                <a:gd name="connsiteY9" fmla="*/ 279776 h 494088"/>
                <a:gd name="connsiteX10" fmla="*/ 55007 w 387074"/>
                <a:gd name="connsiteY10" fmla="*/ 288349 h 494088"/>
                <a:gd name="connsiteX11" fmla="*/ 46434 w 387074"/>
                <a:gd name="connsiteY11" fmla="*/ 304541 h 494088"/>
                <a:gd name="connsiteX12" fmla="*/ 16907 w 387074"/>
                <a:gd name="connsiteY12" fmla="*/ 330259 h 494088"/>
                <a:gd name="connsiteX13" fmla="*/ 3572 w 387074"/>
                <a:gd name="connsiteY13" fmla="*/ 363596 h 494088"/>
                <a:gd name="connsiteX14" fmla="*/ 3572 w 387074"/>
                <a:gd name="connsiteY14" fmla="*/ 397886 h 494088"/>
                <a:gd name="connsiteX15" fmla="*/ 28337 w 387074"/>
                <a:gd name="connsiteY15" fmla="*/ 422651 h 494088"/>
                <a:gd name="connsiteX16" fmla="*/ 194072 w 387074"/>
                <a:gd name="connsiteY16" fmla="*/ 491231 h 494088"/>
                <a:gd name="connsiteX17" fmla="*/ 210264 w 387074"/>
                <a:gd name="connsiteY17" fmla="*/ 494089 h 494088"/>
                <a:gd name="connsiteX18" fmla="*/ 228362 w 387074"/>
                <a:gd name="connsiteY18" fmla="*/ 490279 h 494088"/>
                <a:gd name="connsiteX19" fmla="*/ 253127 w 387074"/>
                <a:gd name="connsiteY19" fmla="*/ 465514 h 494088"/>
                <a:gd name="connsiteX20" fmla="*/ 266462 w 387074"/>
                <a:gd name="connsiteY20" fmla="*/ 432176 h 494088"/>
                <a:gd name="connsiteX21" fmla="*/ 265509 w 387074"/>
                <a:gd name="connsiteY21" fmla="*/ 396934 h 494088"/>
                <a:gd name="connsiteX22" fmla="*/ 375047 w 387074"/>
                <a:gd name="connsiteY22" fmla="*/ 188336 h 494088"/>
                <a:gd name="connsiteX23" fmla="*/ 303609 w 387074"/>
                <a:gd name="connsiteY23" fmla="*/ 10219 h 494088"/>
                <a:gd name="connsiteX24" fmla="*/ 251222 w 387074"/>
                <a:gd name="connsiteY24" fmla="*/ 426461 h 494088"/>
                <a:gd name="connsiteX25" fmla="*/ 237887 w 387074"/>
                <a:gd name="connsiteY25" fmla="*/ 459799 h 494088"/>
                <a:gd name="connsiteX26" fmla="*/ 223599 w 387074"/>
                <a:gd name="connsiteY26" fmla="*/ 474086 h 494088"/>
                <a:gd name="connsiteX27" fmla="*/ 203597 w 387074"/>
                <a:gd name="connsiteY27" fmla="*/ 474086 h 494088"/>
                <a:gd name="connsiteX28" fmla="*/ 37862 w 387074"/>
                <a:gd name="connsiteY28" fmla="*/ 405506 h 494088"/>
                <a:gd name="connsiteX29" fmla="*/ 23574 w 387074"/>
                <a:gd name="connsiteY29" fmla="*/ 391219 h 494088"/>
                <a:gd name="connsiteX30" fmla="*/ 23574 w 387074"/>
                <a:gd name="connsiteY30" fmla="*/ 372169 h 494088"/>
                <a:gd name="connsiteX31" fmla="*/ 36909 w 387074"/>
                <a:gd name="connsiteY31" fmla="*/ 338831 h 494088"/>
                <a:gd name="connsiteX32" fmla="*/ 61674 w 387074"/>
                <a:gd name="connsiteY32" fmla="*/ 322639 h 494088"/>
                <a:gd name="connsiteX33" fmla="*/ 71199 w 387074"/>
                <a:gd name="connsiteY33" fmla="*/ 324544 h 494088"/>
                <a:gd name="connsiteX34" fmla="*/ 236934 w 387074"/>
                <a:gd name="connsiteY34" fmla="*/ 393124 h 494088"/>
                <a:gd name="connsiteX35" fmla="*/ 251222 w 387074"/>
                <a:gd name="connsiteY35" fmla="*/ 426461 h 494088"/>
                <a:gd name="connsiteX36" fmla="*/ 360759 w 387074"/>
                <a:gd name="connsiteY36" fmla="*/ 181669 h 494088"/>
                <a:gd name="connsiteX37" fmla="*/ 255032 w 387074"/>
                <a:gd name="connsiteY37" fmla="*/ 381694 h 494088"/>
                <a:gd name="connsiteX38" fmla="*/ 243602 w 387074"/>
                <a:gd name="connsiteY38" fmla="*/ 375026 h 494088"/>
                <a:gd name="connsiteX39" fmla="*/ 77867 w 387074"/>
                <a:gd name="connsiteY39" fmla="*/ 306446 h 494088"/>
                <a:gd name="connsiteX40" fmla="*/ 70247 w 387074"/>
                <a:gd name="connsiteY40" fmla="*/ 304541 h 494088"/>
                <a:gd name="connsiteX41" fmla="*/ 73104 w 387074"/>
                <a:gd name="connsiteY41" fmla="*/ 297874 h 494088"/>
                <a:gd name="connsiteX42" fmla="*/ 74057 w 387074"/>
                <a:gd name="connsiteY42" fmla="*/ 281681 h 494088"/>
                <a:gd name="connsiteX43" fmla="*/ 25479 w 387074"/>
                <a:gd name="connsiteY43" fmla="*/ 159761 h 494088"/>
                <a:gd name="connsiteX44" fmla="*/ 25479 w 387074"/>
                <a:gd name="connsiteY44" fmla="*/ 132139 h 494088"/>
                <a:gd name="connsiteX45" fmla="*/ 45482 w 387074"/>
                <a:gd name="connsiteY45" fmla="*/ 113089 h 494088"/>
                <a:gd name="connsiteX46" fmla="*/ 72152 w 387074"/>
                <a:gd name="connsiteY46" fmla="*/ 113089 h 494088"/>
                <a:gd name="connsiteX47" fmla="*/ 92154 w 387074"/>
                <a:gd name="connsiteY47" fmla="*/ 133091 h 494088"/>
                <a:gd name="connsiteX48" fmla="*/ 113109 w 387074"/>
                <a:gd name="connsiteY48" fmla="*/ 182621 h 494088"/>
                <a:gd name="connsiteX49" fmla="*/ 141684 w 387074"/>
                <a:gd name="connsiteY49" fmla="*/ 92134 h 494088"/>
                <a:gd name="connsiteX50" fmla="*/ 294084 w 387074"/>
                <a:gd name="connsiteY50" fmla="*/ 24506 h 494088"/>
                <a:gd name="connsiteX51" fmla="*/ 361712 w 387074"/>
                <a:gd name="connsiteY51" fmla="*/ 176906 h 494088"/>
                <a:gd name="connsiteX52" fmla="*/ 360759 w 387074"/>
                <a:gd name="connsiteY52" fmla="*/ 181669 h 494088"/>
                <a:gd name="connsiteX53" fmla="*/ 360759 w 387074"/>
                <a:gd name="connsiteY53" fmla="*/ 181669 h 49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87074" h="494088">
                  <a:moveTo>
                    <a:pt x="303609" y="10219"/>
                  </a:moveTo>
                  <a:cubicBezTo>
                    <a:pt x="233124" y="-18356"/>
                    <a:pt x="153114" y="14981"/>
                    <a:pt x="123587" y="85466"/>
                  </a:cubicBezTo>
                  <a:cubicBezTo>
                    <a:pt x="123587" y="85466"/>
                    <a:pt x="123587" y="85466"/>
                    <a:pt x="123587" y="85466"/>
                  </a:cubicBezTo>
                  <a:lnTo>
                    <a:pt x="110252" y="127376"/>
                  </a:lnTo>
                  <a:lnTo>
                    <a:pt x="109299" y="125471"/>
                  </a:lnTo>
                  <a:cubicBezTo>
                    <a:pt x="103584" y="112136"/>
                    <a:pt x="93107" y="100706"/>
                    <a:pt x="78819" y="94991"/>
                  </a:cubicBezTo>
                  <a:cubicBezTo>
                    <a:pt x="65484" y="89276"/>
                    <a:pt x="50244" y="89276"/>
                    <a:pt x="36909" y="94991"/>
                  </a:cubicBezTo>
                  <a:cubicBezTo>
                    <a:pt x="23574" y="100706"/>
                    <a:pt x="12144" y="111184"/>
                    <a:pt x="6429" y="124519"/>
                  </a:cubicBezTo>
                  <a:cubicBezTo>
                    <a:pt x="714" y="137854"/>
                    <a:pt x="714" y="153094"/>
                    <a:pt x="6429" y="166429"/>
                  </a:cubicBezTo>
                  <a:lnTo>
                    <a:pt x="52149" y="279776"/>
                  </a:lnTo>
                  <a:lnTo>
                    <a:pt x="55007" y="288349"/>
                  </a:lnTo>
                  <a:lnTo>
                    <a:pt x="46434" y="304541"/>
                  </a:lnTo>
                  <a:cubicBezTo>
                    <a:pt x="33099" y="308351"/>
                    <a:pt x="22622" y="317876"/>
                    <a:pt x="16907" y="330259"/>
                  </a:cubicBezTo>
                  <a:lnTo>
                    <a:pt x="3572" y="363596"/>
                  </a:lnTo>
                  <a:cubicBezTo>
                    <a:pt x="-1191" y="374074"/>
                    <a:pt x="-1191" y="387409"/>
                    <a:pt x="3572" y="397886"/>
                  </a:cubicBezTo>
                  <a:cubicBezTo>
                    <a:pt x="8334" y="409316"/>
                    <a:pt x="16907" y="417889"/>
                    <a:pt x="28337" y="422651"/>
                  </a:cubicBezTo>
                  <a:lnTo>
                    <a:pt x="194072" y="491231"/>
                  </a:lnTo>
                  <a:cubicBezTo>
                    <a:pt x="199787" y="493136"/>
                    <a:pt x="204549" y="494089"/>
                    <a:pt x="210264" y="494089"/>
                  </a:cubicBezTo>
                  <a:cubicBezTo>
                    <a:pt x="215979" y="494089"/>
                    <a:pt x="222647" y="493136"/>
                    <a:pt x="228362" y="490279"/>
                  </a:cubicBezTo>
                  <a:cubicBezTo>
                    <a:pt x="239792" y="485516"/>
                    <a:pt x="248364" y="476944"/>
                    <a:pt x="253127" y="465514"/>
                  </a:cubicBezTo>
                  <a:lnTo>
                    <a:pt x="266462" y="432176"/>
                  </a:lnTo>
                  <a:cubicBezTo>
                    <a:pt x="271224" y="420746"/>
                    <a:pt x="270272" y="408364"/>
                    <a:pt x="265509" y="396934"/>
                  </a:cubicBezTo>
                  <a:lnTo>
                    <a:pt x="375047" y="188336"/>
                  </a:lnTo>
                  <a:cubicBezTo>
                    <a:pt x="406479" y="119756"/>
                    <a:pt x="374094" y="39746"/>
                    <a:pt x="303609" y="10219"/>
                  </a:cubicBezTo>
                  <a:close/>
                  <a:moveTo>
                    <a:pt x="251222" y="426461"/>
                  </a:moveTo>
                  <a:lnTo>
                    <a:pt x="237887" y="459799"/>
                  </a:lnTo>
                  <a:cubicBezTo>
                    <a:pt x="235029" y="466466"/>
                    <a:pt x="230267" y="471229"/>
                    <a:pt x="223599" y="474086"/>
                  </a:cubicBezTo>
                  <a:cubicBezTo>
                    <a:pt x="216932" y="476944"/>
                    <a:pt x="210264" y="476944"/>
                    <a:pt x="203597" y="474086"/>
                  </a:cubicBezTo>
                  <a:lnTo>
                    <a:pt x="37862" y="405506"/>
                  </a:lnTo>
                  <a:cubicBezTo>
                    <a:pt x="31194" y="402649"/>
                    <a:pt x="26432" y="397886"/>
                    <a:pt x="23574" y="391219"/>
                  </a:cubicBezTo>
                  <a:cubicBezTo>
                    <a:pt x="20717" y="384551"/>
                    <a:pt x="20717" y="377884"/>
                    <a:pt x="23574" y="372169"/>
                  </a:cubicBezTo>
                  <a:lnTo>
                    <a:pt x="36909" y="338831"/>
                  </a:lnTo>
                  <a:cubicBezTo>
                    <a:pt x="40719" y="329306"/>
                    <a:pt x="51197" y="322639"/>
                    <a:pt x="61674" y="322639"/>
                  </a:cubicBezTo>
                  <a:cubicBezTo>
                    <a:pt x="64532" y="322639"/>
                    <a:pt x="68342" y="323591"/>
                    <a:pt x="71199" y="324544"/>
                  </a:cubicBezTo>
                  <a:lnTo>
                    <a:pt x="236934" y="393124"/>
                  </a:lnTo>
                  <a:cubicBezTo>
                    <a:pt x="250269" y="398839"/>
                    <a:pt x="255984" y="413126"/>
                    <a:pt x="251222" y="426461"/>
                  </a:cubicBezTo>
                  <a:close/>
                  <a:moveTo>
                    <a:pt x="360759" y="181669"/>
                  </a:moveTo>
                  <a:lnTo>
                    <a:pt x="255032" y="381694"/>
                  </a:lnTo>
                  <a:cubicBezTo>
                    <a:pt x="252174" y="378836"/>
                    <a:pt x="248364" y="376931"/>
                    <a:pt x="243602" y="375026"/>
                  </a:cubicBezTo>
                  <a:lnTo>
                    <a:pt x="77867" y="306446"/>
                  </a:lnTo>
                  <a:cubicBezTo>
                    <a:pt x="75009" y="305494"/>
                    <a:pt x="73104" y="304541"/>
                    <a:pt x="70247" y="304541"/>
                  </a:cubicBezTo>
                  <a:lnTo>
                    <a:pt x="73104" y="297874"/>
                  </a:lnTo>
                  <a:cubicBezTo>
                    <a:pt x="75962" y="293111"/>
                    <a:pt x="75962" y="287396"/>
                    <a:pt x="74057" y="281681"/>
                  </a:cubicBezTo>
                  <a:lnTo>
                    <a:pt x="25479" y="159761"/>
                  </a:lnTo>
                  <a:cubicBezTo>
                    <a:pt x="21669" y="151189"/>
                    <a:pt x="21669" y="140711"/>
                    <a:pt x="25479" y="132139"/>
                  </a:cubicBezTo>
                  <a:cubicBezTo>
                    <a:pt x="29289" y="123566"/>
                    <a:pt x="35957" y="115946"/>
                    <a:pt x="45482" y="113089"/>
                  </a:cubicBezTo>
                  <a:cubicBezTo>
                    <a:pt x="54054" y="109279"/>
                    <a:pt x="63579" y="109279"/>
                    <a:pt x="72152" y="113089"/>
                  </a:cubicBezTo>
                  <a:cubicBezTo>
                    <a:pt x="80724" y="116899"/>
                    <a:pt x="88344" y="123566"/>
                    <a:pt x="92154" y="133091"/>
                  </a:cubicBezTo>
                  <a:lnTo>
                    <a:pt x="113109" y="182621"/>
                  </a:lnTo>
                  <a:lnTo>
                    <a:pt x="141684" y="92134"/>
                  </a:lnTo>
                  <a:cubicBezTo>
                    <a:pt x="165497" y="31174"/>
                    <a:pt x="234077" y="694"/>
                    <a:pt x="294084" y="24506"/>
                  </a:cubicBezTo>
                  <a:cubicBezTo>
                    <a:pt x="354092" y="48319"/>
                    <a:pt x="385524" y="116899"/>
                    <a:pt x="361712" y="176906"/>
                  </a:cubicBezTo>
                  <a:cubicBezTo>
                    <a:pt x="361712" y="178811"/>
                    <a:pt x="361712" y="179764"/>
                    <a:pt x="360759" y="181669"/>
                  </a:cubicBezTo>
                  <a:lnTo>
                    <a:pt x="360759" y="181669"/>
                  </a:lnTo>
                  <a:close/>
                </a:path>
              </a:pathLst>
            </a:custGeom>
            <a:solidFill>
              <a:srgbClr val="000000"/>
            </a:solidFill>
            <a:ln w="9525" cap="flat">
              <a:noFill/>
              <a:prstDash val="solid"/>
              <a:miter/>
            </a:ln>
          </p:spPr>
          <p:txBody>
            <a:bodyPr rtlCol="0" anchor="ctr"/>
            <a:lstStyle/>
            <a:p>
              <a:endParaRPr lang="en-GB"/>
            </a:p>
          </p:txBody>
        </p:sp>
      </p:grpSp>
      <p:grpSp>
        <p:nvGrpSpPr>
          <p:cNvPr id="31" name="Graphic 44" descr="Protecting hand outline">
            <a:extLst>
              <a:ext uri="{FF2B5EF4-FFF2-40B4-BE49-F238E27FC236}">
                <a16:creationId xmlns:a16="http://schemas.microsoft.com/office/drawing/2014/main" id="{125C5373-52BC-9DBA-68E8-9F2D2FF91BB2}"/>
              </a:ext>
            </a:extLst>
          </p:cNvPr>
          <p:cNvGrpSpPr/>
          <p:nvPr/>
        </p:nvGrpSpPr>
        <p:grpSpPr>
          <a:xfrm>
            <a:off x="3757121" y="4541664"/>
            <a:ext cx="857648" cy="371726"/>
            <a:chOff x="4265768" y="2096568"/>
            <a:chExt cx="857648" cy="371726"/>
          </a:xfrm>
          <a:solidFill>
            <a:srgbClr val="000000"/>
          </a:solidFill>
        </p:grpSpPr>
        <p:sp>
          <p:nvSpPr>
            <p:cNvPr id="32" name="Freeform: Shape 31">
              <a:extLst>
                <a:ext uri="{FF2B5EF4-FFF2-40B4-BE49-F238E27FC236}">
                  <a16:creationId xmlns:a16="http://schemas.microsoft.com/office/drawing/2014/main" id="{BCA627F5-1EC9-DFA5-B1ED-410FDAC808EE}"/>
                </a:ext>
              </a:extLst>
            </p:cNvPr>
            <p:cNvSpPr/>
            <p:nvPr/>
          </p:nvSpPr>
          <p:spPr>
            <a:xfrm>
              <a:off x="4522943" y="2229939"/>
              <a:ext cx="600473" cy="161163"/>
            </a:xfrm>
            <a:custGeom>
              <a:avLst/>
              <a:gdLst>
                <a:gd name="connsiteX0" fmla="*/ 276225 w 600473"/>
                <a:gd name="connsiteY0" fmla="*/ 142114 h 161163"/>
                <a:gd name="connsiteX1" fmla="*/ 47625 w 600473"/>
                <a:gd name="connsiteY1" fmla="*/ 142114 h 161163"/>
                <a:gd name="connsiteX2" fmla="*/ 19050 w 600473"/>
                <a:gd name="connsiteY2" fmla="*/ 113539 h 161163"/>
                <a:gd name="connsiteX3" fmla="*/ 47625 w 600473"/>
                <a:gd name="connsiteY3" fmla="*/ 84964 h 161163"/>
                <a:gd name="connsiteX4" fmla="*/ 219075 w 600473"/>
                <a:gd name="connsiteY4" fmla="*/ 84964 h 161163"/>
                <a:gd name="connsiteX5" fmla="*/ 228600 w 600473"/>
                <a:gd name="connsiteY5" fmla="*/ 75439 h 161163"/>
                <a:gd name="connsiteX6" fmla="*/ 219075 w 600473"/>
                <a:gd name="connsiteY6" fmla="*/ 65914 h 161163"/>
                <a:gd name="connsiteX7" fmla="*/ 47625 w 600473"/>
                <a:gd name="connsiteY7" fmla="*/ 65914 h 161163"/>
                <a:gd name="connsiteX8" fmla="*/ 0 w 600473"/>
                <a:gd name="connsiteY8" fmla="*/ 113539 h 161163"/>
                <a:gd name="connsiteX9" fmla="*/ 47625 w 600473"/>
                <a:gd name="connsiteY9" fmla="*/ 161164 h 161163"/>
                <a:gd name="connsiteX10" fmla="*/ 276225 w 600473"/>
                <a:gd name="connsiteY10" fmla="*/ 161164 h 161163"/>
                <a:gd name="connsiteX11" fmla="*/ 325126 w 600473"/>
                <a:gd name="connsiteY11" fmla="*/ 147829 h 161163"/>
                <a:gd name="connsiteX12" fmla="*/ 594684 w 600473"/>
                <a:gd name="connsiteY12" fmla="*/ 18289 h 161163"/>
                <a:gd name="connsiteX13" fmla="*/ 599706 w 600473"/>
                <a:gd name="connsiteY13" fmla="*/ 5790 h 161163"/>
                <a:gd name="connsiteX14" fmla="*/ 587208 w 600473"/>
                <a:gd name="connsiteY14" fmla="*/ 766 h 161163"/>
                <a:gd name="connsiteX15" fmla="*/ 586426 w 600473"/>
                <a:gd name="connsiteY15" fmla="*/ 1144 h 161163"/>
                <a:gd name="connsiteX16" fmla="*/ 316230 w 600473"/>
                <a:gd name="connsiteY16" fmla="*/ 130988 h 161163"/>
                <a:gd name="connsiteX17" fmla="*/ 276225 w 600473"/>
                <a:gd name="connsiteY17" fmla="*/ 142114 h 16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0473" h="161163">
                  <a:moveTo>
                    <a:pt x="276225" y="142114"/>
                  </a:moveTo>
                  <a:lnTo>
                    <a:pt x="47625" y="142114"/>
                  </a:lnTo>
                  <a:cubicBezTo>
                    <a:pt x="31843" y="142114"/>
                    <a:pt x="19050" y="129320"/>
                    <a:pt x="19050" y="113539"/>
                  </a:cubicBezTo>
                  <a:cubicBezTo>
                    <a:pt x="19050" y="97757"/>
                    <a:pt x="31843" y="84964"/>
                    <a:pt x="47625" y="84964"/>
                  </a:cubicBezTo>
                  <a:lnTo>
                    <a:pt x="219075" y="84964"/>
                  </a:lnTo>
                  <a:cubicBezTo>
                    <a:pt x="224336" y="84964"/>
                    <a:pt x="228600" y="80699"/>
                    <a:pt x="228600" y="75439"/>
                  </a:cubicBezTo>
                  <a:cubicBezTo>
                    <a:pt x="228600" y="70178"/>
                    <a:pt x="224336" y="65914"/>
                    <a:pt x="219075" y="65914"/>
                  </a:cubicBezTo>
                  <a:lnTo>
                    <a:pt x="47625" y="65914"/>
                  </a:lnTo>
                  <a:cubicBezTo>
                    <a:pt x="21323" y="65914"/>
                    <a:pt x="0" y="87236"/>
                    <a:pt x="0" y="113539"/>
                  </a:cubicBezTo>
                  <a:cubicBezTo>
                    <a:pt x="0" y="139841"/>
                    <a:pt x="21323" y="161164"/>
                    <a:pt x="47625" y="161164"/>
                  </a:cubicBezTo>
                  <a:lnTo>
                    <a:pt x="276225" y="161164"/>
                  </a:lnTo>
                  <a:cubicBezTo>
                    <a:pt x="293405" y="161027"/>
                    <a:pt x="310256" y="156432"/>
                    <a:pt x="325126" y="147829"/>
                  </a:cubicBezTo>
                  <a:lnTo>
                    <a:pt x="594684" y="18289"/>
                  </a:lnTo>
                  <a:cubicBezTo>
                    <a:pt x="599523" y="16224"/>
                    <a:pt x="601771" y="10629"/>
                    <a:pt x="599706" y="5790"/>
                  </a:cubicBezTo>
                  <a:cubicBezTo>
                    <a:pt x="597642" y="951"/>
                    <a:pt x="592046" y="-1298"/>
                    <a:pt x="587208" y="766"/>
                  </a:cubicBezTo>
                  <a:cubicBezTo>
                    <a:pt x="586942" y="881"/>
                    <a:pt x="586681" y="1006"/>
                    <a:pt x="586426" y="1144"/>
                  </a:cubicBezTo>
                  <a:lnTo>
                    <a:pt x="316230" y="130988"/>
                  </a:lnTo>
                  <a:cubicBezTo>
                    <a:pt x="304106" y="138150"/>
                    <a:pt x="290306" y="141987"/>
                    <a:pt x="276225" y="142114"/>
                  </a:cubicBezTo>
                  <a:close/>
                </a:path>
              </a:pathLst>
            </a:custGeom>
            <a:solidFill>
              <a:srgbClr val="000000"/>
            </a:solidFill>
            <a:ln w="9525"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6CF91CD-33DF-61D2-E935-890156A6ABE6}"/>
                </a:ext>
              </a:extLst>
            </p:cNvPr>
            <p:cNvSpPr/>
            <p:nvPr/>
          </p:nvSpPr>
          <p:spPr>
            <a:xfrm>
              <a:off x="4265768" y="2096568"/>
              <a:ext cx="724026" cy="371726"/>
            </a:xfrm>
            <a:custGeom>
              <a:avLst/>
              <a:gdLst>
                <a:gd name="connsiteX0" fmla="*/ 47625 w 724026"/>
                <a:gd name="connsiteY0" fmla="*/ 371716 h 371726"/>
                <a:gd name="connsiteX1" fmla="*/ 72390 w 724026"/>
                <a:gd name="connsiteY1" fmla="*/ 364734 h 371726"/>
                <a:gd name="connsiteX2" fmla="*/ 235268 w 724026"/>
                <a:gd name="connsiteY2" fmla="*/ 271389 h 371726"/>
                <a:gd name="connsiteX3" fmla="*/ 238801 w 724026"/>
                <a:gd name="connsiteY3" fmla="*/ 258387 h 371726"/>
                <a:gd name="connsiteX4" fmla="*/ 225800 w 724026"/>
                <a:gd name="connsiteY4" fmla="*/ 254854 h 371726"/>
                <a:gd name="connsiteX5" fmla="*/ 62303 w 724026"/>
                <a:gd name="connsiteY5" fmla="*/ 348551 h 371726"/>
                <a:gd name="connsiteX6" fmla="*/ 47625 w 724026"/>
                <a:gd name="connsiteY6" fmla="*/ 352666 h 371726"/>
                <a:gd name="connsiteX7" fmla="*/ 19050 w 724026"/>
                <a:gd name="connsiteY7" fmla="*/ 324091 h 371726"/>
                <a:gd name="connsiteX8" fmla="*/ 29118 w 724026"/>
                <a:gd name="connsiteY8" fmla="*/ 301783 h 371726"/>
                <a:gd name="connsiteX9" fmla="*/ 290293 w 724026"/>
                <a:gd name="connsiteY9" fmla="*/ 110807 h 371726"/>
                <a:gd name="connsiteX10" fmla="*/ 307629 w 724026"/>
                <a:gd name="connsiteY10" fmla="*/ 104959 h 371726"/>
                <a:gd name="connsiteX11" fmla="*/ 485775 w 724026"/>
                <a:gd name="connsiteY11" fmla="*/ 104959 h 371726"/>
                <a:gd name="connsiteX12" fmla="*/ 721119 w 724026"/>
                <a:gd name="connsiteY12" fmla="*/ 16376 h 371726"/>
                <a:gd name="connsiteX13" fmla="*/ 721353 w 724026"/>
                <a:gd name="connsiteY13" fmla="*/ 2908 h 371726"/>
                <a:gd name="connsiteX14" fmla="*/ 707885 w 724026"/>
                <a:gd name="connsiteY14" fmla="*/ 2674 h 371726"/>
                <a:gd name="connsiteX15" fmla="*/ 707650 w 724026"/>
                <a:gd name="connsiteY15" fmla="*/ 2908 h 371726"/>
                <a:gd name="connsiteX16" fmla="*/ 485775 w 724026"/>
                <a:gd name="connsiteY16" fmla="*/ 85871 h 371726"/>
                <a:gd name="connsiteX17" fmla="*/ 307658 w 724026"/>
                <a:gd name="connsiteY17" fmla="*/ 85871 h 371726"/>
                <a:gd name="connsiteX18" fmla="*/ 279178 w 724026"/>
                <a:gd name="connsiteY18" fmla="*/ 95329 h 371726"/>
                <a:gd name="connsiteX19" fmla="*/ 17202 w 724026"/>
                <a:gd name="connsiteY19" fmla="*/ 286848 h 371726"/>
                <a:gd name="connsiteX20" fmla="*/ 16078 w 724026"/>
                <a:gd name="connsiteY20" fmla="*/ 287801 h 371726"/>
                <a:gd name="connsiteX21" fmla="*/ 0 w 724026"/>
                <a:gd name="connsiteY21" fmla="*/ 324081 h 371726"/>
                <a:gd name="connsiteX22" fmla="*/ 47625 w 724026"/>
                <a:gd name="connsiteY22" fmla="*/ 371716 h 37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4026" h="371726">
                  <a:moveTo>
                    <a:pt x="47625" y="371716"/>
                  </a:moveTo>
                  <a:cubicBezTo>
                    <a:pt x="56391" y="371905"/>
                    <a:pt x="65014" y="369474"/>
                    <a:pt x="72390" y="364734"/>
                  </a:cubicBezTo>
                  <a:lnTo>
                    <a:pt x="235268" y="271389"/>
                  </a:lnTo>
                  <a:cubicBezTo>
                    <a:pt x="239834" y="268774"/>
                    <a:pt x="241416" y="262954"/>
                    <a:pt x="238801" y="258387"/>
                  </a:cubicBezTo>
                  <a:cubicBezTo>
                    <a:pt x="236187" y="253821"/>
                    <a:pt x="230366" y="252239"/>
                    <a:pt x="225800" y="254854"/>
                  </a:cubicBezTo>
                  <a:lnTo>
                    <a:pt x="62303" y="348551"/>
                  </a:lnTo>
                  <a:cubicBezTo>
                    <a:pt x="57939" y="351374"/>
                    <a:pt x="52821" y="352809"/>
                    <a:pt x="47625" y="352666"/>
                  </a:cubicBezTo>
                  <a:cubicBezTo>
                    <a:pt x="31844" y="352666"/>
                    <a:pt x="19050" y="339872"/>
                    <a:pt x="19050" y="324091"/>
                  </a:cubicBezTo>
                  <a:cubicBezTo>
                    <a:pt x="19430" y="315641"/>
                    <a:pt x="23033" y="307658"/>
                    <a:pt x="29118" y="301783"/>
                  </a:cubicBezTo>
                  <a:lnTo>
                    <a:pt x="290293" y="110807"/>
                  </a:lnTo>
                  <a:cubicBezTo>
                    <a:pt x="295293" y="107045"/>
                    <a:pt x="301372" y="104994"/>
                    <a:pt x="307629" y="104959"/>
                  </a:cubicBezTo>
                  <a:lnTo>
                    <a:pt x="485775" y="104959"/>
                  </a:lnTo>
                  <a:cubicBezTo>
                    <a:pt x="583197" y="104959"/>
                    <a:pt x="662388" y="75165"/>
                    <a:pt x="721119" y="16376"/>
                  </a:cubicBezTo>
                  <a:cubicBezTo>
                    <a:pt x="724903" y="12721"/>
                    <a:pt x="725008" y="6692"/>
                    <a:pt x="721353" y="2908"/>
                  </a:cubicBezTo>
                  <a:cubicBezTo>
                    <a:pt x="717698" y="-875"/>
                    <a:pt x="711668" y="-981"/>
                    <a:pt x="707885" y="2674"/>
                  </a:cubicBezTo>
                  <a:cubicBezTo>
                    <a:pt x="707805" y="2751"/>
                    <a:pt x="707727" y="2829"/>
                    <a:pt x="707650" y="2908"/>
                  </a:cubicBezTo>
                  <a:cubicBezTo>
                    <a:pt x="652624" y="57962"/>
                    <a:pt x="577968" y="85871"/>
                    <a:pt x="485775" y="85871"/>
                  </a:cubicBezTo>
                  <a:lnTo>
                    <a:pt x="307658" y="85871"/>
                  </a:lnTo>
                  <a:cubicBezTo>
                    <a:pt x="297399" y="85909"/>
                    <a:pt x="287421" y="89222"/>
                    <a:pt x="279178" y="95329"/>
                  </a:cubicBezTo>
                  <a:lnTo>
                    <a:pt x="17202" y="286848"/>
                  </a:lnTo>
                  <a:lnTo>
                    <a:pt x="16078" y="287801"/>
                  </a:lnTo>
                  <a:cubicBezTo>
                    <a:pt x="6109" y="297276"/>
                    <a:pt x="323" y="310331"/>
                    <a:pt x="0" y="324081"/>
                  </a:cubicBezTo>
                  <a:cubicBezTo>
                    <a:pt x="32" y="350372"/>
                    <a:pt x="21334" y="371679"/>
                    <a:pt x="47625" y="371716"/>
                  </a:cubicBezTo>
                  <a:close/>
                </a:path>
              </a:pathLst>
            </a:custGeom>
            <a:solidFill>
              <a:srgbClr val="000000"/>
            </a:solidFill>
            <a:ln w="9525" cap="flat">
              <a:noFill/>
              <a:prstDash val="solid"/>
              <a:miter/>
            </a:ln>
          </p:spPr>
          <p:txBody>
            <a:bodyPr rtlCol="0" anchor="ctr"/>
            <a:lstStyle/>
            <a:p>
              <a:endParaRPr lang="en-GB"/>
            </a:p>
          </p:txBody>
        </p:sp>
      </p:grpSp>
      <p:grpSp>
        <p:nvGrpSpPr>
          <p:cNvPr id="34" name="Graphic 46" descr="Blind outline">
            <a:extLst>
              <a:ext uri="{FF2B5EF4-FFF2-40B4-BE49-F238E27FC236}">
                <a16:creationId xmlns:a16="http://schemas.microsoft.com/office/drawing/2014/main" id="{FD729930-3BF5-C755-9ADB-8A2424FEC405}"/>
              </a:ext>
            </a:extLst>
          </p:cNvPr>
          <p:cNvGrpSpPr/>
          <p:nvPr/>
        </p:nvGrpSpPr>
        <p:grpSpPr>
          <a:xfrm>
            <a:off x="1888224" y="4407253"/>
            <a:ext cx="699104" cy="652033"/>
            <a:chOff x="4492685" y="2111106"/>
            <a:chExt cx="699104" cy="652033"/>
          </a:xfrm>
          <a:solidFill>
            <a:srgbClr val="000000"/>
          </a:solidFill>
        </p:grpSpPr>
        <p:sp>
          <p:nvSpPr>
            <p:cNvPr id="35" name="Freeform: Shape 34">
              <a:extLst>
                <a:ext uri="{FF2B5EF4-FFF2-40B4-BE49-F238E27FC236}">
                  <a16:creationId xmlns:a16="http://schemas.microsoft.com/office/drawing/2014/main" id="{BB3CF327-9E80-1DA0-BA87-9825C88FF281}"/>
                </a:ext>
              </a:extLst>
            </p:cNvPr>
            <p:cNvSpPr/>
            <p:nvPr/>
          </p:nvSpPr>
          <p:spPr>
            <a:xfrm>
              <a:off x="4492685" y="2213548"/>
              <a:ext cx="478866" cy="342204"/>
            </a:xfrm>
            <a:custGeom>
              <a:avLst/>
              <a:gdLst>
                <a:gd name="connsiteX0" fmla="*/ 161208 w 478866"/>
                <a:gd name="connsiteY0" fmla="*/ 342205 h 342204"/>
                <a:gd name="connsiteX1" fmla="*/ 175105 w 478866"/>
                <a:gd name="connsiteY1" fmla="*/ 328308 h 342204"/>
                <a:gd name="connsiteX2" fmla="*/ 23800 w 478866"/>
                <a:gd name="connsiteY2" fmla="*/ 201740 h 342204"/>
                <a:gd name="connsiteX3" fmla="*/ 24677 w 478866"/>
                <a:gd name="connsiteY3" fmla="*/ 175641 h 342204"/>
                <a:gd name="connsiteX4" fmla="*/ 260649 w 478866"/>
                <a:gd name="connsiteY4" fmla="*/ 31432 h 342204"/>
                <a:gd name="connsiteX5" fmla="*/ 260725 w 478866"/>
                <a:gd name="connsiteY5" fmla="*/ 31604 h 342204"/>
                <a:gd name="connsiteX6" fmla="*/ 180754 w 478866"/>
                <a:gd name="connsiteY6" fmla="*/ 287938 h 342204"/>
                <a:gd name="connsiteX7" fmla="*/ 193926 w 478866"/>
                <a:gd name="connsiteY7" fmla="*/ 309448 h 342204"/>
                <a:gd name="connsiteX8" fmla="*/ 207499 w 478866"/>
                <a:gd name="connsiteY8" fmla="*/ 295875 h 342204"/>
                <a:gd name="connsiteX9" fmla="*/ 253478 w 478866"/>
                <a:gd name="connsiteY9" fmla="*/ 57931 h 342204"/>
                <a:gd name="connsiteX10" fmla="*/ 445443 w 478866"/>
                <a:gd name="connsiteY10" fmla="*/ 57931 h 342204"/>
                <a:gd name="connsiteX11" fmla="*/ 459045 w 478866"/>
                <a:gd name="connsiteY11" fmla="*/ 44339 h 342204"/>
                <a:gd name="connsiteX12" fmla="*/ 438328 w 478866"/>
                <a:gd name="connsiteY12" fmla="*/ 31604 h 342204"/>
                <a:gd name="connsiteX13" fmla="*/ 438395 w 478866"/>
                <a:gd name="connsiteY13" fmla="*/ 31432 h 342204"/>
                <a:gd name="connsiteX14" fmla="*/ 463912 w 478866"/>
                <a:gd name="connsiteY14" fmla="*/ 39472 h 342204"/>
                <a:gd name="connsiteX15" fmla="*/ 478867 w 478866"/>
                <a:gd name="connsiteY15" fmla="*/ 24517 h 342204"/>
                <a:gd name="connsiteX16" fmla="*/ 349536 w 478866"/>
                <a:gd name="connsiteY16" fmla="*/ 0 h 342204"/>
                <a:gd name="connsiteX17" fmla="*/ 11437 w 478866"/>
                <a:gd name="connsiteY17" fmla="*/ 161925 h 342204"/>
                <a:gd name="connsiteX18" fmla="*/ 11437 w 478866"/>
                <a:gd name="connsiteY18" fmla="*/ 161925 h 342204"/>
                <a:gd name="connsiteX19" fmla="*/ 9617 w 478866"/>
                <a:gd name="connsiteY19" fmla="*/ 214446 h 342204"/>
                <a:gd name="connsiteX20" fmla="*/ 161208 w 478866"/>
                <a:gd name="connsiteY20" fmla="*/ 342205 h 34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8866" h="342204">
                  <a:moveTo>
                    <a:pt x="161208" y="342205"/>
                  </a:moveTo>
                  <a:lnTo>
                    <a:pt x="175105" y="328308"/>
                  </a:lnTo>
                  <a:cubicBezTo>
                    <a:pt x="118587" y="293974"/>
                    <a:pt x="67578" y="251304"/>
                    <a:pt x="23800" y="201740"/>
                  </a:cubicBezTo>
                  <a:cubicBezTo>
                    <a:pt x="17097" y="194194"/>
                    <a:pt x="17483" y="182720"/>
                    <a:pt x="24677" y="175641"/>
                  </a:cubicBezTo>
                  <a:cubicBezTo>
                    <a:pt x="62615" y="138303"/>
                    <a:pt x="150911" y="61455"/>
                    <a:pt x="260649" y="31432"/>
                  </a:cubicBezTo>
                  <a:cubicBezTo>
                    <a:pt x="261106" y="31309"/>
                    <a:pt x="261135" y="31432"/>
                    <a:pt x="260725" y="31604"/>
                  </a:cubicBezTo>
                  <a:cubicBezTo>
                    <a:pt x="167857" y="80305"/>
                    <a:pt x="132053" y="195069"/>
                    <a:pt x="180754" y="287938"/>
                  </a:cubicBezTo>
                  <a:cubicBezTo>
                    <a:pt x="184663" y="295392"/>
                    <a:pt x="189064" y="302578"/>
                    <a:pt x="193926" y="309448"/>
                  </a:cubicBezTo>
                  <a:lnTo>
                    <a:pt x="207499" y="295875"/>
                  </a:lnTo>
                  <a:cubicBezTo>
                    <a:pt x="154490" y="217472"/>
                    <a:pt x="175075" y="110941"/>
                    <a:pt x="253478" y="57931"/>
                  </a:cubicBezTo>
                  <a:cubicBezTo>
                    <a:pt x="311462" y="18727"/>
                    <a:pt x="387460" y="18727"/>
                    <a:pt x="445443" y="57931"/>
                  </a:cubicBezTo>
                  <a:lnTo>
                    <a:pt x="459045" y="44339"/>
                  </a:lnTo>
                  <a:cubicBezTo>
                    <a:pt x="452418" y="39657"/>
                    <a:pt x="445498" y="35403"/>
                    <a:pt x="438328" y="31604"/>
                  </a:cubicBezTo>
                  <a:cubicBezTo>
                    <a:pt x="437938" y="31394"/>
                    <a:pt x="437966" y="31318"/>
                    <a:pt x="438395" y="31432"/>
                  </a:cubicBezTo>
                  <a:cubicBezTo>
                    <a:pt x="447053" y="33814"/>
                    <a:pt x="455540" y="36557"/>
                    <a:pt x="463912" y="39472"/>
                  </a:cubicBezTo>
                  <a:lnTo>
                    <a:pt x="478867" y="24517"/>
                  </a:lnTo>
                  <a:cubicBezTo>
                    <a:pt x="437559" y="8713"/>
                    <a:pt x="393762" y="411"/>
                    <a:pt x="349536" y="0"/>
                  </a:cubicBezTo>
                  <a:cubicBezTo>
                    <a:pt x="192983" y="0"/>
                    <a:pt x="60948" y="113243"/>
                    <a:pt x="11437" y="161925"/>
                  </a:cubicBezTo>
                  <a:lnTo>
                    <a:pt x="11437" y="161925"/>
                  </a:lnTo>
                  <a:cubicBezTo>
                    <a:pt x="-3078" y="176146"/>
                    <a:pt x="-3878" y="199255"/>
                    <a:pt x="9617" y="214446"/>
                  </a:cubicBezTo>
                  <a:cubicBezTo>
                    <a:pt x="53628" y="264217"/>
                    <a:pt x="104702" y="307261"/>
                    <a:pt x="161208" y="342205"/>
                  </a:cubicBezTo>
                  <a:close/>
                </a:path>
              </a:pathLst>
            </a:custGeom>
            <a:solidFill>
              <a:srgbClr val="000000"/>
            </a:solidFill>
            <a:ln w="952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8B4E3D2-3E04-1024-2985-09ACFC00112E}"/>
                </a:ext>
              </a:extLst>
            </p:cNvPr>
            <p:cNvSpPr/>
            <p:nvPr/>
          </p:nvSpPr>
          <p:spPr>
            <a:xfrm>
              <a:off x="4510684" y="2111106"/>
              <a:ext cx="681104" cy="652033"/>
            </a:xfrm>
            <a:custGeom>
              <a:avLst/>
              <a:gdLst>
                <a:gd name="connsiteX0" fmla="*/ 514683 w 681104"/>
                <a:gd name="connsiteY0" fmla="*/ 150847 h 652033"/>
                <a:gd name="connsiteX1" fmla="*/ 652043 w 681104"/>
                <a:gd name="connsiteY1" fmla="*/ 13478 h 652033"/>
                <a:gd name="connsiteX2" fmla="*/ 638575 w 681104"/>
                <a:gd name="connsiteY2" fmla="*/ 0 h 652033"/>
                <a:gd name="connsiteX3" fmla="*/ 0 w 681104"/>
                <a:gd name="connsiteY3" fmla="*/ 638585 h 652033"/>
                <a:gd name="connsiteX4" fmla="*/ 13468 w 681104"/>
                <a:gd name="connsiteY4" fmla="*/ 652034 h 652033"/>
                <a:gd name="connsiteX5" fmla="*/ 194262 w 681104"/>
                <a:gd name="connsiteY5" fmla="*/ 471259 h 652033"/>
                <a:gd name="connsiteX6" fmla="*/ 331537 w 681104"/>
                <a:gd name="connsiteY6" fmla="*/ 502491 h 652033"/>
                <a:gd name="connsiteX7" fmla="*/ 671455 w 681104"/>
                <a:gd name="connsiteY7" fmla="*/ 316954 h 652033"/>
                <a:gd name="connsiteX8" fmla="*/ 669636 w 681104"/>
                <a:gd name="connsiteY8" fmla="*/ 264366 h 652033"/>
                <a:gd name="connsiteX9" fmla="*/ 514683 w 681104"/>
                <a:gd name="connsiteY9" fmla="*/ 150847 h 652033"/>
                <a:gd name="connsiteX10" fmla="*/ 390763 w 681104"/>
                <a:gd name="connsiteY10" fmla="*/ 274758 h 652033"/>
                <a:gd name="connsiteX11" fmla="*/ 396812 w 681104"/>
                <a:gd name="connsiteY11" fmla="*/ 306686 h 652033"/>
                <a:gd name="connsiteX12" fmla="*/ 335775 w 681104"/>
                <a:gd name="connsiteY12" fmla="*/ 367646 h 652033"/>
                <a:gd name="connsiteX13" fmla="*/ 303876 w 681104"/>
                <a:gd name="connsiteY13" fmla="*/ 361607 h 652033"/>
                <a:gd name="connsiteX14" fmla="*/ 208836 w 681104"/>
                <a:gd name="connsiteY14" fmla="*/ 456686 h 652033"/>
                <a:gd name="connsiteX15" fmla="*/ 213846 w 681104"/>
                <a:gd name="connsiteY15" fmla="*/ 451676 h 652033"/>
                <a:gd name="connsiteX16" fmla="*/ 236087 w 681104"/>
                <a:gd name="connsiteY16" fmla="*/ 466992 h 652033"/>
                <a:gd name="connsiteX17" fmla="*/ 236010 w 681104"/>
                <a:gd name="connsiteY17" fmla="*/ 467154 h 652033"/>
                <a:gd name="connsiteX18" fmla="*/ 208807 w 681104"/>
                <a:gd name="connsiteY18" fmla="*/ 456714 h 652033"/>
                <a:gd name="connsiteX19" fmla="*/ 227314 w 681104"/>
                <a:gd name="connsiteY19" fmla="*/ 438198 h 652033"/>
                <a:gd name="connsiteX20" fmla="*/ 289817 w 681104"/>
                <a:gd name="connsiteY20" fmla="*/ 375704 h 652033"/>
                <a:gd name="connsiteX21" fmla="*/ 341881 w 681104"/>
                <a:gd name="connsiteY21" fmla="*/ 386286 h 652033"/>
                <a:gd name="connsiteX22" fmla="*/ 415366 w 681104"/>
                <a:gd name="connsiteY22" fmla="*/ 312772 h 652033"/>
                <a:gd name="connsiteX23" fmla="*/ 404832 w 681104"/>
                <a:gd name="connsiteY23" fmla="*/ 260728 h 652033"/>
                <a:gd name="connsiteX24" fmla="*/ 467325 w 681104"/>
                <a:gd name="connsiteY24" fmla="*/ 198234 h 652033"/>
                <a:gd name="connsiteX25" fmla="*/ 436652 w 681104"/>
                <a:gd name="connsiteY25" fmla="*/ 438264 h 652033"/>
                <a:gd name="connsiteX26" fmla="*/ 227295 w 681104"/>
                <a:gd name="connsiteY26" fmla="*/ 438264 h 652033"/>
                <a:gd name="connsiteX27" fmla="*/ 657358 w 681104"/>
                <a:gd name="connsiteY27" fmla="*/ 304095 h 652033"/>
                <a:gd name="connsiteX28" fmla="*/ 427101 w 681104"/>
                <a:gd name="connsiteY28" fmla="*/ 467182 h 652033"/>
                <a:gd name="connsiteX29" fmla="*/ 427025 w 681104"/>
                <a:gd name="connsiteY29" fmla="*/ 467020 h 652033"/>
                <a:gd name="connsiteX30" fmla="*/ 496630 w 681104"/>
                <a:gd name="connsiteY30" fmla="*/ 207638 h 652033"/>
                <a:gd name="connsiteX31" fmla="*/ 480955 w 681104"/>
                <a:gd name="connsiteY31" fmla="*/ 184566 h 652033"/>
                <a:gd name="connsiteX32" fmla="*/ 500472 w 681104"/>
                <a:gd name="connsiteY32" fmla="*/ 165049 h 652033"/>
                <a:gd name="connsiteX33" fmla="*/ 656482 w 681104"/>
                <a:gd name="connsiteY33" fmla="*/ 278168 h 652033"/>
                <a:gd name="connsiteX34" fmla="*/ 657358 w 681104"/>
                <a:gd name="connsiteY34" fmla="*/ 304095 h 65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81104" h="652033">
                  <a:moveTo>
                    <a:pt x="514683" y="150847"/>
                  </a:moveTo>
                  <a:lnTo>
                    <a:pt x="652043" y="13478"/>
                  </a:lnTo>
                  <a:lnTo>
                    <a:pt x="638575" y="0"/>
                  </a:lnTo>
                  <a:lnTo>
                    <a:pt x="0" y="638585"/>
                  </a:lnTo>
                  <a:lnTo>
                    <a:pt x="13468" y="652034"/>
                  </a:lnTo>
                  <a:lnTo>
                    <a:pt x="194262" y="471259"/>
                  </a:lnTo>
                  <a:cubicBezTo>
                    <a:pt x="237322" y="491185"/>
                    <a:pt x="284095" y="501827"/>
                    <a:pt x="331537" y="502491"/>
                  </a:cubicBezTo>
                  <a:cubicBezTo>
                    <a:pt x="489433" y="502491"/>
                    <a:pt x="621849" y="372732"/>
                    <a:pt x="671455" y="316954"/>
                  </a:cubicBezTo>
                  <a:cubicBezTo>
                    <a:pt x="684994" y="301753"/>
                    <a:pt x="684193" y="278595"/>
                    <a:pt x="669636" y="264366"/>
                  </a:cubicBezTo>
                  <a:cubicBezTo>
                    <a:pt x="623778" y="219196"/>
                    <a:pt x="571577" y="180954"/>
                    <a:pt x="514683" y="150847"/>
                  </a:cubicBezTo>
                  <a:close/>
                  <a:moveTo>
                    <a:pt x="390763" y="274758"/>
                  </a:moveTo>
                  <a:cubicBezTo>
                    <a:pt x="395450" y="284717"/>
                    <a:pt x="397532" y="295703"/>
                    <a:pt x="396812" y="306686"/>
                  </a:cubicBezTo>
                  <a:cubicBezTo>
                    <a:pt x="394450" y="339354"/>
                    <a:pt x="368446" y="365326"/>
                    <a:pt x="335775" y="367646"/>
                  </a:cubicBezTo>
                  <a:cubicBezTo>
                    <a:pt x="324803" y="368364"/>
                    <a:pt x="313827" y="366287"/>
                    <a:pt x="303876" y="361607"/>
                  </a:cubicBezTo>
                  <a:close/>
                  <a:moveTo>
                    <a:pt x="208836" y="456686"/>
                  </a:moveTo>
                  <a:lnTo>
                    <a:pt x="213846" y="451676"/>
                  </a:lnTo>
                  <a:cubicBezTo>
                    <a:pt x="220883" y="457307"/>
                    <a:pt x="228316" y="462425"/>
                    <a:pt x="236087" y="466992"/>
                  </a:cubicBezTo>
                  <a:cubicBezTo>
                    <a:pt x="236506" y="467239"/>
                    <a:pt x="236468" y="467306"/>
                    <a:pt x="236010" y="467154"/>
                  </a:cubicBezTo>
                  <a:cubicBezTo>
                    <a:pt x="226724" y="464096"/>
                    <a:pt x="217713" y="460505"/>
                    <a:pt x="208807" y="456714"/>
                  </a:cubicBezTo>
                  <a:close/>
                  <a:moveTo>
                    <a:pt x="227314" y="438198"/>
                  </a:moveTo>
                  <a:lnTo>
                    <a:pt x="289817" y="375704"/>
                  </a:lnTo>
                  <a:cubicBezTo>
                    <a:pt x="305560" y="384797"/>
                    <a:pt x="323838" y="388511"/>
                    <a:pt x="341881" y="386286"/>
                  </a:cubicBezTo>
                  <a:cubicBezTo>
                    <a:pt x="380289" y="381435"/>
                    <a:pt x="410530" y="351182"/>
                    <a:pt x="415366" y="312772"/>
                  </a:cubicBezTo>
                  <a:cubicBezTo>
                    <a:pt x="417601" y="294741"/>
                    <a:pt x="413903" y="276471"/>
                    <a:pt x="404832" y="260728"/>
                  </a:cubicBezTo>
                  <a:lnTo>
                    <a:pt x="467325" y="198234"/>
                  </a:lnTo>
                  <a:cubicBezTo>
                    <a:pt x="525137" y="272987"/>
                    <a:pt x="511404" y="380452"/>
                    <a:pt x="436652" y="438264"/>
                  </a:cubicBezTo>
                  <a:cubicBezTo>
                    <a:pt x="375008" y="485938"/>
                    <a:pt x="288938" y="485938"/>
                    <a:pt x="227295" y="438264"/>
                  </a:cubicBezTo>
                  <a:close/>
                  <a:moveTo>
                    <a:pt x="657358" y="304095"/>
                  </a:moveTo>
                  <a:cubicBezTo>
                    <a:pt x="620106" y="346005"/>
                    <a:pt x="534305" y="431502"/>
                    <a:pt x="427101" y="467182"/>
                  </a:cubicBezTo>
                  <a:cubicBezTo>
                    <a:pt x="426644" y="467335"/>
                    <a:pt x="426606" y="467268"/>
                    <a:pt x="427025" y="467020"/>
                  </a:cubicBezTo>
                  <a:cubicBezTo>
                    <a:pt x="517872" y="414615"/>
                    <a:pt x="549035" y="298485"/>
                    <a:pt x="496630" y="207638"/>
                  </a:cubicBezTo>
                  <a:cubicBezTo>
                    <a:pt x="491978" y="199574"/>
                    <a:pt x="486739" y="191862"/>
                    <a:pt x="480955" y="184566"/>
                  </a:cubicBezTo>
                  <a:lnTo>
                    <a:pt x="500472" y="165049"/>
                  </a:lnTo>
                  <a:cubicBezTo>
                    <a:pt x="557891" y="194659"/>
                    <a:pt x="610491" y="232799"/>
                    <a:pt x="656482" y="278168"/>
                  </a:cubicBezTo>
                  <a:cubicBezTo>
                    <a:pt x="663639" y="285195"/>
                    <a:pt x="664025" y="296601"/>
                    <a:pt x="657358" y="304095"/>
                  </a:cubicBezTo>
                  <a:close/>
                </a:path>
              </a:pathLst>
            </a:custGeom>
            <a:solidFill>
              <a:srgbClr val="000000"/>
            </a:solidFill>
            <a:ln w="952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AD10EEC-9C46-188B-8833-FB4ECD8EBAE6}"/>
                </a:ext>
              </a:extLst>
            </p:cNvPr>
            <p:cNvSpPr/>
            <p:nvPr/>
          </p:nvSpPr>
          <p:spPr>
            <a:xfrm>
              <a:off x="4757767" y="2329049"/>
              <a:ext cx="116457" cy="116479"/>
            </a:xfrm>
            <a:custGeom>
              <a:avLst/>
              <a:gdLst>
                <a:gd name="connsiteX0" fmla="*/ 84454 w 116457"/>
                <a:gd name="connsiteY0" fmla="*/ 19068 h 116479"/>
                <a:gd name="connsiteX1" fmla="*/ 101418 w 116457"/>
                <a:gd name="connsiteY1" fmla="*/ 21382 h 116479"/>
                <a:gd name="connsiteX2" fmla="*/ 116458 w 116457"/>
                <a:gd name="connsiteY2" fmla="*/ 6342 h 116479"/>
                <a:gd name="connsiteX3" fmla="*/ 6320 w 116457"/>
                <a:gd name="connsiteY3" fmla="*/ 52386 h 116479"/>
                <a:gd name="connsiteX4" fmla="*/ 6320 w 116457"/>
                <a:gd name="connsiteY4" fmla="*/ 116480 h 116479"/>
                <a:gd name="connsiteX5" fmla="*/ 21360 w 116457"/>
                <a:gd name="connsiteY5" fmla="*/ 101440 h 116479"/>
                <a:gd name="connsiteX6" fmla="*/ 67060 w 116457"/>
                <a:gd name="connsiteY6" fmla="*/ 21373 h 116479"/>
                <a:gd name="connsiteX7" fmla="*/ 84454 w 116457"/>
                <a:gd name="connsiteY7" fmla="*/ 19068 h 11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457" h="116479">
                  <a:moveTo>
                    <a:pt x="84454" y="19068"/>
                  </a:moveTo>
                  <a:cubicBezTo>
                    <a:pt x="90186" y="19090"/>
                    <a:pt x="95889" y="19868"/>
                    <a:pt x="101418" y="21382"/>
                  </a:cubicBezTo>
                  <a:lnTo>
                    <a:pt x="116458" y="6342"/>
                  </a:lnTo>
                  <a:cubicBezTo>
                    <a:pt x="73329" y="-11357"/>
                    <a:pt x="24019" y="9258"/>
                    <a:pt x="6320" y="52386"/>
                  </a:cubicBezTo>
                  <a:cubicBezTo>
                    <a:pt x="-2107" y="72919"/>
                    <a:pt x="-2107" y="95946"/>
                    <a:pt x="6320" y="116480"/>
                  </a:cubicBezTo>
                  <a:lnTo>
                    <a:pt x="21360" y="101440"/>
                  </a:lnTo>
                  <a:cubicBezTo>
                    <a:pt x="11870" y="66710"/>
                    <a:pt x="32331" y="30863"/>
                    <a:pt x="67060" y="21373"/>
                  </a:cubicBezTo>
                  <a:cubicBezTo>
                    <a:pt x="72727" y="19824"/>
                    <a:pt x="78579" y="19049"/>
                    <a:pt x="84454" y="19068"/>
                  </a:cubicBezTo>
                  <a:close/>
                </a:path>
              </a:pathLst>
            </a:custGeom>
            <a:solidFill>
              <a:srgbClr val="000000"/>
            </a:solidFill>
            <a:ln w="9525" cap="flat">
              <a:noFill/>
              <a:prstDash val="solid"/>
              <a:miter/>
            </a:ln>
          </p:spPr>
          <p:txBody>
            <a:bodyPr rtlCol="0" anchor="ctr"/>
            <a:lstStyle/>
            <a:p>
              <a:endParaRPr lang="en-GB"/>
            </a:p>
          </p:txBody>
        </p:sp>
      </p:grpSp>
      <p:grpSp>
        <p:nvGrpSpPr>
          <p:cNvPr id="38" name="Graphic 48" descr="Badge Cross outline">
            <a:extLst>
              <a:ext uri="{FF2B5EF4-FFF2-40B4-BE49-F238E27FC236}">
                <a16:creationId xmlns:a16="http://schemas.microsoft.com/office/drawing/2014/main" id="{599B14CC-32DA-BDBE-8BFE-54968BEE09C3}"/>
              </a:ext>
            </a:extLst>
          </p:cNvPr>
          <p:cNvGrpSpPr/>
          <p:nvPr/>
        </p:nvGrpSpPr>
        <p:grpSpPr>
          <a:xfrm>
            <a:off x="9592167" y="1969556"/>
            <a:ext cx="724109" cy="724109"/>
            <a:chOff x="4632233" y="2220672"/>
            <a:chExt cx="724109" cy="724109"/>
          </a:xfrm>
          <a:solidFill>
            <a:srgbClr val="000000"/>
          </a:solidFill>
        </p:grpSpPr>
        <p:sp>
          <p:nvSpPr>
            <p:cNvPr id="39" name="Freeform: Shape 38">
              <a:extLst>
                <a:ext uri="{FF2B5EF4-FFF2-40B4-BE49-F238E27FC236}">
                  <a16:creationId xmlns:a16="http://schemas.microsoft.com/office/drawing/2014/main" id="{3A9ACEA0-EB49-8EB2-7773-D34E34EB9C91}"/>
                </a:ext>
              </a:extLst>
            </p:cNvPr>
            <p:cNvSpPr/>
            <p:nvPr/>
          </p:nvSpPr>
          <p:spPr>
            <a:xfrm>
              <a:off x="4632233" y="2220672"/>
              <a:ext cx="724109" cy="724109"/>
            </a:xfrm>
            <a:custGeom>
              <a:avLst/>
              <a:gdLst>
                <a:gd name="connsiteX0" fmla="*/ 362160 w 724109"/>
                <a:gd name="connsiteY0" fmla="*/ 0 h 724109"/>
                <a:gd name="connsiteX1" fmla="*/ 0 w 724109"/>
                <a:gd name="connsiteY1" fmla="*/ 361950 h 724109"/>
                <a:gd name="connsiteX2" fmla="*/ 361950 w 724109"/>
                <a:gd name="connsiteY2" fmla="*/ 724110 h 724109"/>
                <a:gd name="connsiteX3" fmla="*/ 724110 w 724109"/>
                <a:gd name="connsiteY3" fmla="*/ 362160 h 724109"/>
                <a:gd name="connsiteX4" fmla="*/ 724110 w 724109"/>
                <a:gd name="connsiteY4" fmla="*/ 362045 h 724109"/>
                <a:gd name="connsiteX5" fmla="*/ 362445 w 724109"/>
                <a:gd name="connsiteY5" fmla="*/ 0 h 724109"/>
                <a:gd name="connsiteX6" fmla="*/ 362160 w 724109"/>
                <a:gd name="connsiteY6" fmla="*/ 0 h 724109"/>
                <a:gd name="connsiteX7" fmla="*/ 362160 w 724109"/>
                <a:gd name="connsiteY7" fmla="*/ 705050 h 724109"/>
                <a:gd name="connsiteX8" fmla="*/ 19050 w 724109"/>
                <a:gd name="connsiteY8" fmla="*/ 362150 h 724109"/>
                <a:gd name="connsiteX9" fmla="*/ 361950 w 724109"/>
                <a:gd name="connsiteY9" fmla="*/ 19040 h 724109"/>
                <a:gd name="connsiteX10" fmla="*/ 705060 w 724109"/>
                <a:gd name="connsiteY10" fmla="*/ 361941 h 724109"/>
                <a:gd name="connsiteX11" fmla="*/ 705060 w 724109"/>
                <a:gd name="connsiteY11" fmla="*/ 362074 h 724109"/>
                <a:gd name="connsiteX12" fmla="*/ 362160 w 724109"/>
                <a:gd name="connsiteY12" fmla="*/ 705079 h 72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4109" h="724109">
                  <a:moveTo>
                    <a:pt x="362160" y="0"/>
                  </a:moveTo>
                  <a:cubicBezTo>
                    <a:pt x="162202" y="-58"/>
                    <a:pt x="58" y="161993"/>
                    <a:pt x="0" y="361950"/>
                  </a:cubicBezTo>
                  <a:cubicBezTo>
                    <a:pt x="-58" y="561907"/>
                    <a:pt x="161993" y="724051"/>
                    <a:pt x="361950" y="724110"/>
                  </a:cubicBezTo>
                  <a:cubicBezTo>
                    <a:pt x="561907" y="724168"/>
                    <a:pt x="724051" y="562117"/>
                    <a:pt x="724110" y="362160"/>
                  </a:cubicBezTo>
                  <a:cubicBezTo>
                    <a:pt x="724110" y="362121"/>
                    <a:pt x="724110" y="362083"/>
                    <a:pt x="724110" y="362045"/>
                  </a:cubicBezTo>
                  <a:cubicBezTo>
                    <a:pt x="724214" y="162198"/>
                    <a:pt x="562292" y="105"/>
                    <a:pt x="362445" y="0"/>
                  </a:cubicBezTo>
                  <a:cubicBezTo>
                    <a:pt x="362350" y="0"/>
                    <a:pt x="362255" y="0"/>
                    <a:pt x="362160" y="0"/>
                  </a:cubicBezTo>
                  <a:close/>
                  <a:moveTo>
                    <a:pt x="362160" y="705050"/>
                  </a:moveTo>
                  <a:cubicBezTo>
                    <a:pt x="172724" y="705108"/>
                    <a:pt x="19108" y="551586"/>
                    <a:pt x="19050" y="362150"/>
                  </a:cubicBezTo>
                  <a:cubicBezTo>
                    <a:pt x="18992" y="172714"/>
                    <a:pt x="172514" y="19099"/>
                    <a:pt x="361950" y="19040"/>
                  </a:cubicBezTo>
                  <a:cubicBezTo>
                    <a:pt x="551386" y="18982"/>
                    <a:pt x="705001" y="172504"/>
                    <a:pt x="705060" y="361941"/>
                  </a:cubicBezTo>
                  <a:cubicBezTo>
                    <a:pt x="705060" y="361985"/>
                    <a:pt x="705060" y="362029"/>
                    <a:pt x="705060" y="362074"/>
                  </a:cubicBezTo>
                  <a:cubicBezTo>
                    <a:pt x="704871" y="551391"/>
                    <a:pt x="551477" y="704832"/>
                    <a:pt x="362160" y="705079"/>
                  </a:cubicBezTo>
                  <a:close/>
                </a:path>
              </a:pathLst>
            </a:custGeom>
            <a:solidFill>
              <a:srgbClr val="000000"/>
            </a:solid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A405E75-7B22-A749-3350-0807F14B5C31}"/>
                </a:ext>
              </a:extLst>
            </p:cNvPr>
            <p:cNvSpPr/>
            <p:nvPr/>
          </p:nvSpPr>
          <p:spPr>
            <a:xfrm>
              <a:off x="4847146" y="2435528"/>
              <a:ext cx="294455" cy="294455"/>
            </a:xfrm>
            <a:custGeom>
              <a:avLst/>
              <a:gdLst>
                <a:gd name="connsiteX0" fmla="*/ 280988 w 294455"/>
                <a:gd name="connsiteY0" fmla="*/ 0 h 294455"/>
                <a:gd name="connsiteX1" fmla="*/ 147228 w 294455"/>
                <a:gd name="connsiteY1" fmla="*/ 133760 h 294455"/>
                <a:gd name="connsiteX2" fmla="*/ 13468 w 294455"/>
                <a:gd name="connsiteY2" fmla="*/ 0 h 294455"/>
                <a:gd name="connsiteX3" fmla="*/ 0 w 294455"/>
                <a:gd name="connsiteY3" fmla="*/ 13468 h 294455"/>
                <a:gd name="connsiteX4" fmla="*/ 133760 w 294455"/>
                <a:gd name="connsiteY4" fmla="*/ 147228 h 294455"/>
                <a:gd name="connsiteX5" fmla="*/ 0 w 294455"/>
                <a:gd name="connsiteY5" fmla="*/ 280988 h 294455"/>
                <a:gd name="connsiteX6" fmla="*/ 13468 w 294455"/>
                <a:gd name="connsiteY6" fmla="*/ 294456 h 294455"/>
                <a:gd name="connsiteX7" fmla="*/ 147228 w 294455"/>
                <a:gd name="connsiteY7" fmla="*/ 160696 h 294455"/>
                <a:gd name="connsiteX8" fmla="*/ 280988 w 294455"/>
                <a:gd name="connsiteY8" fmla="*/ 294456 h 294455"/>
                <a:gd name="connsiteX9" fmla="*/ 294456 w 294455"/>
                <a:gd name="connsiteY9" fmla="*/ 280988 h 294455"/>
                <a:gd name="connsiteX10" fmla="*/ 160696 w 294455"/>
                <a:gd name="connsiteY10" fmla="*/ 147228 h 294455"/>
                <a:gd name="connsiteX11" fmla="*/ 294456 w 294455"/>
                <a:gd name="connsiteY11" fmla="*/ 13468 h 294455"/>
                <a:gd name="connsiteX12" fmla="*/ 280988 w 294455"/>
                <a:gd name="connsiteY12" fmla="*/ 0 h 294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4455" h="294455">
                  <a:moveTo>
                    <a:pt x="280988" y="0"/>
                  </a:moveTo>
                  <a:lnTo>
                    <a:pt x="147228" y="133760"/>
                  </a:lnTo>
                  <a:lnTo>
                    <a:pt x="13468" y="0"/>
                  </a:lnTo>
                  <a:lnTo>
                    <a:pt x="0" y="13468"/>
                  </a:lnTo>
                  <a:lnTo>
                    <a:pt x="133760" y="147228"/>
                  </a:lnTo>
                  <a:lnTo>
                    <a:pt x="0" y="280988"/>
                  </a:lnTo>
                  <a:lnTo>
                    <a:pt x="13468" y="294456"/>
                  </a:lnTo>
                  <a:lnTo>
                    <a:pt x="147228" y="160696"/>
                  </a:lnTo>
                  <a:lnTo>
                    <a:pt x="280988" y="294456"/>
                  </a:lnTo>
                  <a:lnTo>
                    <a:pt x="294456" y="280988"/>
                  </a:lnTo>
                  <a:lnTo>
                    <a:pt x="160696" y="147228"/>
                  </a:lnTo>
                  <a:lnTo>
                    <a:pt x="294456" y="13468"/>
                  </a:lnTo>
                  <a:lnTo>
                    <a:pt x="280988" y="0"/>
                  </a:lnTo>
                  <a:close/>
                </a:path>
              </a:pathLst>
            </a:custGeom>
            <a:solidFill>
              <a:srgbClr val="000000"/>
            </a:solidFill>
            <a:ln w="9525" cap="flat">
              <a:noFill/>
              <a:prstDash val="solid"/>
              <a:miter/>
            </a:ln>
          </p:spPr>
          <p:txBody>
            <a:bodyPr rtlCol="0" anchor="ctr"/>
            <a:lstStyle/>
            <a:p>
              <a:endParaRPr lang="en-GB"/>
            </a:p>
          </p:txBody>
        </p:sp>
      </p:grpSp>
      <p:grpSp>
        <p:nvGrpSpPr>
          <p:cNvPr id="42" name="Graphic 52" descr="Ring outline">
            <a:extLst>
              <a:ext uri="{FF2B5EF4-FFF2-40B4-BE49-F238E27FC236}">
                <a16:creationId xmlns:a16="http://schemas.microsoft.com/office/drawing/2014/main" id="{2D559482-D6DB-E103-C781-E10B4B648502}"/>
              </a:ext>
            </a:extLst>
          </p:cNvPr>
          <p:cNvGrpSpPr/>
          <p:nvPr/>
        </p:nvGrpSpPr>
        <p:grpSpPr>
          <a:xfrm>
            <a:off x="5841994" y="2023467"/>
            <a:ext cx="504961" cy="636231"/>
            <a:chOff x="5039393" y="2563415"/>
            <a:chExt cx="504961" cy="636231"/>
          </a:xfrm>
          <a:solidFill>
            <a:srgbClr val="000000"/>
          </a:solidFill>
        </p:grpSpPr>
        <p:sp>
          <p:nvSpPr>
            <p:cNvPr id="43" name="Freeform: Shape 42">
              <a:extLst>
                <a:ext uri="{FF2B5EF4-FFF2-40B4-BE49-F238E27FC236}">
                  <a16:creationId xmlns:a16="http://schemas.microsoft.com/office/drawing/2014/main" id="{A5F8BA37-224A-4399-0450-27A45EF9E7CA}"/>
                </a:ext>
              </a:extLst>
            </p:cNvPr>
            <p:cNvSpPr/>
            <p:nvPr/>
          </p:nvSpPr>
          <p:spPr>
            <a:xfrm>
              <a:off x="5039393" y="2710875"/>
              <a:ext cx="504961" cy="488770"/>
            </a:xfrm>
            <a:custGeom>
              <a:avLst/>
              <a:gdLst>
                <a:gd name="connsiteX0" fmla="*/ 341248 w 504961"/>
                <a:gd name="connsiteY0" fmla="*/ 0 h 488770"/>
                <a:gd name="connsiteX1" fmla="*/ 327407 w 504961"/>
                <a:gd name="connsiteY1" fmla="*/ 15304 h 488770"/>
                <a:gd name="connsiteX2" fmla="*/ 473488 w 504961"/>
                <a:gd name="connsiteY2" fmla="*/ 311237 h 488770"/>
                <a:gd name="connsiteX3" fmla="*/ 177555 w 504961"/>
                <a:gd name="connsiteY3" fmla="*/ 457318 h 488770"/>
                <a:gd name="connsiteX4" fmla="*/ 31474 w 504961"/>
                <a:gd name="connsiteY4" fmla="*/ 161385 h 488770"/>
                <a:gd name="connsiteX5" fmla="*/ 177555 w 504961"/>
                <a:gd name="connsiteY5" fmla="*/ 15304 h 488770"/>
                <a:gd name="connsiteX6" fmla="*/ 163714 w 504961"/>
                <a:gd name="connsiteY6" fmla="*/ 1 h 488770"/>
                <a:gd name="connsiteX7" fmla="*/ 16192 w 504961"/>
                <a:gd name="connsiteY7" fmla="*/ 325057 h 488770"/>
                <a:gd name="connsiteX8" fmla="*/ 341248 w 504961"/>
                <a:gd name="connsiteY8" fmla="*/ 472579 h 488770"/>
                <a:gd name="connsiteX9" fmla="*/ 488769 w 504961"/>
                <a:gd name="connsiteY9" fmla="*/ 147522 h 488770"/>
                <a:gd name="connsiteX10" fmla="*/ 341248 w 504961"/>
                <a:gd name="connsiteY10" fmla="*/ 1 h 48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961" h="488770">
                  <a:moveTo>
                    <a:pt x="341248" y="0"/>
                  </a:moveTo>
                  <a:lnTo>
                    <a:pt x="327407" y="15304"/>
                  </a:lnTo>
                  <a:cubicBezTo>
                    <a:pt x="449466" y="56684"/>
                    <a:pt x="514869" y="189178"/>
                    <a:pt x="473488" y="311237"/>
                  </a:cubicBezTo>
                  <a:cubicBezTo>
                    <a:pt x="432108" y="433296"/>
                    <a:pt x="299614" y="498699"/>
                    <a:pt x="177555" y="457318"/>
                  </a:cubicBezTo>
                  <a:cubicBezTo>
                    <a:pt x="55496" y="415938"/>
                    <a:pt x="-9906" y="283444"/>
                    <a:pt x="31474" y="161385"/>
                  </a:cubicBezTo>
                  <a:cubicBezTo>
                    <a:pt x="54788" y="92615"/>
                    <a:pt x="108786" y="38618"/>
                    <a:pt x="177555" y="15304"/>
                  </a:cubicBezTo>
                  <a:lnTo>
                    <a:pt x="163714" y="1"/>
                  </a:lnTo>
                  <a:cubicBezTo>
                    <a:pt x="33214" y="49026"/>
                    <a:pt x="-32833" y="194559"/>
                    <a:pt x="16192" y="325057"/>
                  </a:cubicBezTo>
                  <a:cubicBezTo>
                    <a:pt x="65216" y="455556"/>
                    <a:pt x="210749" y="521603"/>
                    <a:pt x="341248" y="472579"/>
                  </a:cubicBezTo>
                  <a:cubicBezTo>
                    <a:pt x="471747" y="423554"/>
                    <a:pt x="537795" y="278021"/>
                    <a:pt x="488769" y="147522"/>
                  </a:cubicBezTo>
                  <a:cubicBezTo>
                    <a:pt x="463169" y="79377"/>
                    <a:pt x="409394" y="25601"/>
                    <a:pt x="341248" y="1"/>
                  </a:cubicBezTo>
                  <a:close/>
                </a:path>
              </a:pathLst>
            </a:custGeom>
            <a:solidFill>
              <a:srgbClr val="000000"/>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A7B6672-D9B4-C604-BA0F-29BD0CA6EA2B}"/>
                </a:ext>
              </a:extLst>
            </p:cNvPr>
            <p:cNvSpPr/>
            <p:nvPr/>
          </p:nvSpPr>
          <p:spPr>
            <a:xfrm>
              <a:off x="5159951" y="2563415"/>
              <a:ext cx="263845" cy="203002"/>
            </a:xfrm>
            <a:custGeom>
              <a:avLst/>
              <a:gdLst>
                <a:gd name="connsiteX0" fmla="*/ 263845 w 263845"/>
                <a:gd name="connsiteY0" fmla="*/ 57150 h 203002"/>
                <a:gd name="connsiteX1" fmla="*/ 213107 w 263845"/>
                <a:gd name="connsiteY1" fmla="*/ 0 h 203002"/>
                <a:gd name="connsiteX2" fmla="*/ 50740 w 263845"/>
                <a:gd name="connsiteY2" fmla="*/ 0 h 203002"/>
                <a:gd name="connsiteX3" fmla="*/ 0 w 263845"/>
                <a:gd name="connsiteY3" fmla="*/ 57150 h 203002"/>
                <a:gd name="connsiteX4" fmla="*/ 131923 w 263845"/>
                <a:gd name="connsiteY4" fmla="*/ 203003 h 203002"/>
                <a:gd name="connsiteX5" fmla="*/ 83130 w 263845"/>
                <a:gd name="connsiteY5" fmla="*/ 66675 h 203002"/>
                <a:gd name="connsiteX6" fmla="*/ 111483 w 263845"/>
                <a:gd name="connsiteY6" fmla="*/ 151733 h 203002"/>
                <a:gd name="connsiteX7" fmla="*/ 111322 w 263845"/>
                <a:gd name="connsiteY7" fmla="*/ 151829 h 203002"/>
                <a:gd name="connsiteX8" fmla="*/ 34446 w 263845"/>
                <a:gd name="connsiteY8" fmla="*/ 66835 h 203002"/>
                <a:gd name="connsiteX9" fmla="*/ 34453 w 263845"/>
                <a:gd name="connsiteY9" fmla="*/ 66701 h 203002"/>
                <a:gd name="connsiteX10" fmla="*/ 34517 w 263845"/>
                <a:gd name="connsiteY10" fmla="*/ 66676 h 203002"/>
                <a:gd name="connsiteX11" fmla="*/ 145681 w 263845"/>
                <a:gd name="connsiteY11" fmla="*/ 19729 h 203002"/>
                <a:gd name="connsiteX12" fmla="*/ 156854 w 263845"/>
                <a:gd name="connsiteY12" fmla="*/ 47625 h 203002"/>
                <a:gd name="connsiteX13" fmla="*/ 106810 w 263845"/>
                <a:gd name="connsiteY13" fmla="*/ 47625 h 203002"/>
                <a:gd name="connsiteX14" fmla="*/ 117981 w 263845"/>
                <a:gd name="connsiteY14" fmla="*/ 19729 h 203002"/>
                <a:gd name="connsiteX15" fmla="*/ 229406 w 263845"/>
                <a:gd name="connsiteY15" fmla="*/ 66834 h 203002"/>
                <a:gd name="connsiteX16" fmla="*/ 152230 w 263845"/>
                <a:gd name="connsiteY16" fmla="*/ 152161 h 203002"/>
                <a:gd name="connsiteX17" fmla="*/ 152069 w 263845"/>
                <a:gd name="connsiteY17" fmla="*/ 152066 h 203002"/>
                <a:gd name="connsiteX18" fmla="*/ 180534 w 263845"/>
                <a:gd name="connsiteY18" fmla="*/ 66674 h 203002"/>
                <a:gd name="connsiteX19" fmla="*/ 229334 w 263845"/>
                <a:gd name="connsiteY19" fmla="*/ 66674 h 203002"/>
                <a:gd name="connsiteX20" fmla="*/ 229426 w 263845"/>
                <a:gd name="connsiteY20" fmla="*/ 66773 h 203002"/>
                <a:gd name="connsiteX21" fmla="*/ 229400 w 263845"/>
                <a:gd name="connsiteY21" fmla="*/ 66834 h 203002"/>
                <a:gd name="connsiteX22" fmla="*/ 160455 w 263845"/>
                <a:gd name="connsiteY22" fmla="*/ 66675 h 203002"/>
                <a:gd name="connsiteX23" fmla="*/ 131917 w 263845"/>
                <a:gd name="connsiteY23" fmla="*/ 152264 h 203002"/>
                <a:gd name="connsiteX24" fmla="*/ 131736 w 263845"/>
                <a:gd name="connsiteY24" fmla="*/ 152264 h 203002"/>
                <a:gd name="connsiteX25" fmla="*/ 103207 w 263845"/>
                <a:gd name="connsiteY25" fmla="*/ 66675 h 203002"/>
                <a:gd name="connsiteX26" fmla="*/ 229709 w 263845"/>
                <a:gd name="connsiteY26" fmla="*/ 47625 h 203002"/>
                <a:gd name="connsiteX27" fmla="*/ 177370 w 263845"/>
                <a:gd name="connsiteY27" fmla="*/ 47625 h 203002"/>
                <a:gd name="connsiteX28" fmla="*/ 165926 w 263845"/>
                <a:gd name="connsiteY28" fmla="*/ 19050 h 203002"/>
                <a:gd name="connsiteX29" fmla="*/ 204546 w 263845"/>
                <a:gd name="connsiteY29" fmla="*/ 19050 h 203002"/>
                <a:gd name="connsiteX30" fmla="*/ 229775 w 263845"/>
                <a:gd name="connsiteY30" fmla="*/ 47466 h 203002"/>
                <a:gd name="connsiteX31" fmla="*/ 229769 w 263845"/>
                <a:gd name="connsiteY31" fmla="*/ 47600 h 203002"/>
                <a:gd name="connsiteX32" fmla="*/ 229703 w 263845"/>
                <a:gd name="connsiteY32" fmla="*/ 47625 h 203002"/>
                <a:gd name="connsiteX33" fmla="*/ 59306 w 263845"/>
                <a:gd name="connsiteY33" fmla="*/ 19050 h 203002"/>
                <a:gd name="connsiteX34" fmla="*/ 97732 w 263845"/>
                <a:gd name="connsiteY34" fmla="*/ 19050 h 203002"/>
                <a:gd name="connsiteX35" fmla="*/ 86289 w 263845"/>
                <a:gd name="connsiteY35" fmla="*/ 47625 h 203002"/>
                <a:gd name="connsiteX36" fmla="*/ 34143 w 263845"/>
                <a:gd name="connsiteY36" fmla="*/ 47625 h 203002"/>
                <a:gd name="connsiteX37" fmla="*/ 34047 w 263845"/>
                <a:gd name="connsiteY37" fmla="*/ 47531 h 203002"/>
                <a:gd name="connsiteX38" fmla="*/ 34072 w 263845"/>
                <a:gd name="connsiteY38" fmla="*/ 47466 h 20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63845" h="203002">
                  <a:moveTo>
                    <a:pt x="263845" y="57150"/>
                  </a:moveTo>
                  <a:lnTo>
                    <a:pt x="213107" y="0"/>
                  </a:lnTo>
                  <a:lnTo>
                    <a:pt x="50740" y="0"/>
                  </a:lnTo>
                  <a:lnTo>
                    <a:pt x="0" y="57150"/>
                  </a:lnTo>
                  <a:lnTo>
                    <a:pt x="131923" y="203003"/>
                  </a:lnTo>
                  <a:close/>
                  <a:moveTo>
                    <a:pt x="83130" y="66675"/>
                  </a:moveTo>
                  <a:lnTo>
                    <a:pt x="111483" y="151733"/>
                  </a:lnTo>
                  <a:cubicBezTo>
                    <a:pt x="111562" y="151970"/>
                    <a:pt x="111489" y="152012"/>
                    <a:pt x="111322" y="151829"/>
                  </a:cubicBezTo>
                  <a:lnTo>
                    <a:pt x="34446" y="66835"/>
                  </a:lnTo>
                  <a:cubicBezTo>
                    <a:pt x="34411" y="66796"/>
                    <a:pt x="34414" y="66736"/>
                    <a:pt x="34453" y="66701"/>
                  </a:cubicBezTo>
                  <a:cubicBezTo>
                    <a:pt x="34471" y="66685"/>
                    <a:pt x="34493" y="66676"/>
                    <a:pt x="34517" y="66676"/>
                  </a:cubicBezTo>
                  <a:close/>
                  <a:moveTo>
                    <a:pt x="145681" y="19729"/>
                  </a:moveTo>
                  <a:lnTo>
                    <a:pt x="156854" y="47625"/>
                  </a:lnTo>
                  <a:lnTo>
                    <a:pt x="106810" y="47625"/>
                  </a:lnTo>
                  <a:lnTo>
                    <a:pt x="117981" y="19729"/>
                  </a:lnTo>
                  <a:close/>
                  <a:moveTo>
                    <a:pt x="229406" y="66834"/>
                  </a:moveTo>
                  <a:lnTo>
                    <a:pt x="152230" y="152161"/>
                  </a:lnTo>
                  <a:cubicBezTo>
                    <a:pt x="152062" y="152346"/>
                    <a:pt x="151989" y="152304"/>
                    <a:pt x="152069" y="152066"/>
                  </a:cubicBezTo>
                  <a:lnTo>
                    <a:pt x="180534" y="66674"/>
                  </a:lnTo>
                  <a:lnTo>
                    <a:pt x="229334" y="66674"/>
                  </a:lnTo>
                  <a:cubicBezTo>
                    <a:pt x="229387" y="66676"/>
                    <a:pt x="229428" y="66721"/>
                    <a:pt x="229426" y="66773"/>
                  </a:cubicBezTo>
                  <a:cubicBezTo>
                    <a:pt x="229425" y="66796"/>
                    <a:pt x="229415" y="66818"/>
                    <a:pt x="229400" y="66834"/>
                  </a:cubicBezTo>
                  <a:close/>
                  <a:moveTo>
                    <a:pt x="160455" y="66675"/>
                  </a:moveTo>
                  <a:lnTo>
                    <a:pt x="131917" y="152264"/>
                  </a:lnTo>
                  <a:cubicBezTo>
                    <a:pt x="131868" y="152412"/>
                    <a:pt x="131786" y="152412"/>
                    <a:pt x="131736" y="152264"/>
                  </a:cubicBezTo>
                  <a:lnTo>
                    <a:pt x="103207" y="66675"/>
                  </a:lnTo>
                  <a:close/>
                  <a:moveTo>
                    <a:pt x="229709" y="47625"/>
                  </a:moveTo>
                  <a:lnTo>
                    <a:pt x="177370" y="47625"/>
                  </a:lnTo>
                  <a:lnTo>
                    <a:pt x="165926" y="19050"/>
                  </a:lnTo>
                  <a:lnTo>
                    <a:pt x="204546" y="19050"/>
                  </a:lnTo>
                  <a:lnTo>
                    <a:pt x="229775" y="47466"/>
                  </a:lnTo>
                  <a:cubicBezTo>
                    <a:pt x="229811" y="47505"/>
                    <a:pt x="229808" y="47565"/>
                    <a:pt x="229769" y="47600"/>
                  </a:cubicBezTo>
                  <a:cubicBezTo>
                    <a:pt x="229751" y="47616"/>
                    <a:pt x="229727" y="47625"/>
                    <a:pt x="229703" y="47625"/>
                  </a:cubicBezTo>
                  <a:close/>
                  <a:moveTo>
                    <a:pt x="59306" y="19050"/>
                  </a:moveTo>
                  <a:lnTo>
                    <a:pt x="97732" y="19050"/>
                  </a:lnTo>
                  <a:lnTo>
                    <a:pt x="86289" y="47625"/>
                  </a:lnTo>
                  <a:lnTo>
                    <a:pt x="34143" y="47625"/>
                  </a:lnTo>
                  <a:cubicBezTo>
                    <a:pt x="34091" y="47625"/>
                    <a:pt x="34048" y="47583"/>
                    <a:pt x="34047" y="47531"/>
                  </a:cubicBezTo>
                  <a:cubicBezTo>
                    <a:pt x="34047" y="47507"/>
                    <a:pt x="34056" y="47484"/>
                    <a:pt x="34072" y="47466"/>
                  </a:cubicBezTo>
                  <a:close/>
                </a:path>
              </a:pathLst>
            </a:custGeom>
            <a:solidFill>
              <a:srgbClr val="000000"/>
            </a:solidFill>
            <a:ln w="9525" cap="flat">
              <a:noFill/>
              <a:prstDash val="solid"/>
              <a:miter/>
            </a:ln>
          </p:spPr>
          <p:txBody>
            <a:bodyPr rtlCol="0" anchor="ctr"/>
            <a:lstStyle/>
            <a:p>
              <a:endParaRPr lang="en-GB"/>
            </a:p>
          </p:txBody>
        </p:sp>
      </p:grpSp>
      <p:grpSp>
        <p:nvGrpSpPr>
          <p:cNvPr id="45" name="Graphic 54" descr="Flask outline">
            <a:extLst>
              <a:ext uri="{FF2B5EF4-FFF2-40B4-BE49-F238E27FC236}">
                <a16:creationId xmlns:a16="http://schemas.microsoft.com/office/drawing/2014/main" id="{FFC07E01-882B-923C-D743-97BCC85B88D7}"/>
              </a:ext>
            </a:extLst>
          </p:cNvPr>
          <p:cNvGrpSpPr/>
          <p:nvPr/>
        </p:nvGrpSpPr>
        <p:grpSpPr>
          <a:xfrm>
            <a:off x="3987027" y="1901256"/>
            <a:ext cx="359722" cy="828675"/>
            <a:chOff x="5264525" y="2613523"/>
            <a:chExt cx="359722" cy="828675"/>
          </a:xfrm>
          <a:solidFill>
            <a:srgbClr val="000000"/>
          </a:solidFill>
        </p:grpSpPr>
        <p:sp>
          <p:nvSpPr>
            <p:cNvPr id="46" name="Freeform: Shape 45">
              <a:extLst>
                <a:ext uri="{FF2B5EF4-FFF2-40B4-BE49-F238E27FC236}">
                  <a16:creationId xmlns:a16="http://schemas.microsoft.com/office/drawing/2014/main" id="{86A483C1-4153-B95D-C29A-16E869C7C1C5}"/>
                </a:ext>
              </a:extLst>
            </p:cNvPr>
            <p:cNvSpPr/>
            <p:nvPr/>
          </p:nvSpPr>
          <p:spPr>
            <a:xfrm>
              <a:off x="5264525" y="2880223"/>
              <a:ext cx="359722" cy="561975"/>
            </a:xfrm>
            <a:custGeom>
              <a:avLst/>
              <a:gdLst>
                <a:gd name="connsiteX0" fmla="*/ 355746 w 359722"/>
                <a:gd name="connsiteY0" fmla="*/ 495300 h 561975"/>
                <a:gd name="connsiteX1" fmla="*/ 246542 w 359722"/>
                <a:gd name="connsiteY1" fmla="*/ 245659 h 561975"/>
                <a:gd name="connsiteX2" fmla="*/ 246542 w 359722"/>
                <a:gd name="connsiteY2" fmla="*/ 71295 h 561975"/>
                <a:gd name="connsiteX3" fmla="*/ 260496 w 359722"/>
                <a:gd name="connsiteY3" fmla="*/ 37624 h 561975"/>
                <a:gd name="connsiteX4" fmla="*/ 281851 w 359722"/>
                <a:gd name="connsiteY4" fmla="*/ 16259 h 561975"/>
                <a:gd name="connsiteX5" fmla="*/ 281850 w 359722"/>
                <a:gd name="connsiteY5" fmla="*/ 2789 h 561975"/>
                <a:gd name="connsiteX6" fmla="*/ 275117 w 359722"/>
                <a:gd name="connsiteY6" fmla="*/ 0 h 561975"/>
                <a:gd name="connsiteX7" fmla="*/ 84617 w 359722"/>
                <a:gd name="connsiteY7" fmla="*/ 0 h 561975"/>
                <a:gd name="connsiteX8" fmla="*/ 75094 w 359722"/>
                <a:gd name="connsiteY8" fmla="*/ 9527 h 561975"/>
                <a:gd name="connsiteX9" fmla="*/ 77883 w 359722"/>
                <a:gd name="connsiteY9" fmla="*/ 16259 h 561975"/>
                <a:gd name="connsiteX10" fmla="*/ 99238 w 359722"/>
                <a:gd name="connsiteY10" fmla="*/ 37624 h 561975"/>
                <a:gd name="connsiteX11" fmla="*/ 113192 w 359722"/>
                <a:gd name="connsiteY11" fmla="*/ 71295 h 561975"/>
                <a:gd name="connsiteX12" fmla="*/ 113192 w 359722"/>
                <a:gd name="connsiteY12" fmla="*/ 245659 h 561975"/>
                <a:gd name="connsiteX13" fmla="*/ 3988 w 359722"/>
                <a:gd name="connsiteY13" fmla="*/ 495300 h 561975"/>
                <a:gd name="connsiteX14" fmla="*/ 28587 w 359722"/>
                <a:gd name="connsiteY14" fmla="*/ 557999 h 561975"/>
                <a:gd name="connsiteX15" fmla="*/ 47622 w 359722"/>
                <a:gd name="connsiteY15" fmla="*/ 561975 h 561975"/>
                <a:gd name="connsiteX16" fmla="*/ 312112 w 359722"/>
                <a:gd name="connsiteY16" fmla="*/ 561975 h 561975"/>
                <a:gd name="connsiteX17" fmla="*/ 359722 w 359722"/>
                <a:gd name="connsiteY17" fmla="*/ 514335 h 561975"/>
                <a:gd name="connsiteX18" fmla="*/ 355746 w 359722"/>
                <a:gd name="connsiteY18" fmla="*/ 495300 h 561975"/>
                <a:gd name="connsiteX19" fmla="*/ 112706 w 359722"/>
                <a:gd name="connsiteY19" fmla="*/ 24155 h 561975"/>
                <a:gd name="connsiteX20" fmla="*/ 107773 w 359722"/>
                <a:gd name="connsiteY20" fmla="*/ 19212 h 561975"/>
                <a:gd name="connsiteX21" fmla="*/ 107839 w 359722"/>
                <a:gd name="connsiteY21" fmla="*/ 19050 h 561975"/>
                <a:gd name="connsiteX22" fmla="*/ 251895 w 359722"/>
                <a:gd name="connsiteY22" fmla="*/ 19050 h 561975"/>
                <a:gd name="connsiteX23" fmla="*/ 251962 w 359722"/>
                <a:gd name="connsiteY23" fmla="*/ 19212 h 561975"/>
                <a:gd name="connsiteX24" fmla="*/ 247018 w 359722"/>
                <a:gd name="connsiteY24" fmla="*/ 24155 h 561975"/>
                <a:gd name="connsiteX25" fmla="*/ 227492 w 359722"/>
                <a:gd name="connsiteY25" fmla="*/ 71295 h 561975"/>
                <a:gd name="connsiteX26" fmla="*/ 227492 w 359722"/>
                <a:gd name="connsiteY26" fmla="*/ 123825 h 561975"/>
                <a:gd name="connsiteX27" fmla="*/ 132242 w 359722"/>
                <a:gd name="connsiteY27" fmla="*/ 123825 h 561975"/>
                <a:gd name="connsiteX28" fmla="*/ 132242 w 359722"/>
                <a:gd name="connsiteY28" fmla="*/ 71342 h 561975"/>
                <a:gd name="connsiteX29" fmla="*/ 112706 w 359722"/>
                <a:gd name="connsiteY29" fmla="*/ 24155 h 561975"/>
                <a:gd name="connsiteX30" fmla="*/ 336077 w 359722"/>
                <a:gd name="connsiteY30" fmla="*/ 529990 h 561975"/>
                <a:gd name="connsiteX31" fmla="*/ 312112 w 359722"/>
                <a:gd name="connsiteY31" fmla="*/ 542925 h 561975"/>
                <a:gd name="connsiteX32" fmla="*/ 47622 w 359722"/>
                <a:gd name="connsiteY32" fmla="*/ 542925 h 561975"/>
                <a:gd name="connsiteX33" fmla="*/ 19052 w 359722"/>
                <a:gd name="connsiteY33" fmla="*/ 514345 h 561975"/>
                <a:gd name="connsiteX34" fmla="*/ 21438 w 359722"/>
                <a:gd name="connsiteY34" fmla="*/ 502920 h 561975"/>
                <a:gd name="connsiteX35" fmla="*/ 131442 w 359722"/>
                <a:gd name="connsiteY35" fmla="*/ 251460 h 561975"/>
                <a:gd name="connsiteX36" fmla="*/ 132242 w 359722"/>
                <a:gd name="connsiteY36" fmla="*/ 247650 h 561975"/>
                <a:gd name="connsiteX37" fmla="*/ 132242 w 359722"/>
                <a:gd name="connsiteY37" fmla="*/ 142875 h 561975"/>
                <a:gd name="connsiteX38" fmla="*/ 227492 w 359722"/>
                <a:gd name="connsiteY38" fmla="*/ 142875 h 561975"/>
                <a:gd name="connsiteX39" fmla="*/ 227492 w 359722"/>
                <a:gd name="connsiteY39" fmla="*/ 247650 h 561975"/>
                <a:gd name="connsiteX40" fmla="*/ 228292 w 359722"/>
                <a:gd name="connsiteY40" fmla="*/ 251460 h 561975"/>
                <a:gd name="connsiteX41" fmla="*/ 338297 w 359722"/>
                <a:gd name="connsiteY41" fmla="*/ 502920 h 561975"/>
                <a:gd name="connsiteX42" fmla="*/ 336077 w 359722"/>
                <a:gd name="connsiteY42" fmla="*/ 529990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59722" h="561975">
                  <a:moveTo>
                    <a:pt x="355746" y="495300"/>
                  </a:moveTo>
                  <a:lnTo>
                    <a:pt x="246542" y="245659"/>
                  </a:lnTo>
                  <a:lnTo>
                    <a:pt x="246542" y="71295"/>
                  </a:lnTo>
                  <a:cubicBezTo>
                    <a:pt x="246510" y="58658"/>
                    <a:pt x="251535" y="46533"/>
                    <a:pt x="260496" y="37624"/>
                  </a:cubicBezTo>
                  <a:lnTo>
                    <a:pt x="281851" y="16259"/>
                  </a:lnTo>
                  <a:cubicBezTo>
                    <a:pt x="285571" y="12539"/>
                    <a:pt x="285570" y="6508"/>
                    <a:pt x="281850" y="2789"/>
                  </a:cubicBezTo>
                  <a:cubicBezTo>
                    <a:pt x="280064" y="1004"/>
                    <a:pt x="277642" y="1"/>
                    <a:pt x="275117" y="0"/>
                  </a:cubicBezTo>
                  <a:lnTo>
                    <a:pt x="84617" y="0"/>
                  </a:lnTo>
                  <a:cubicBezTo>
                    <a:pt x="79357" y="1"/>
                    <a:pt x="75093" y="4266"/>
                    <a:pt x="75094" y="9527"/>
                  </a:cubicBezTo>
                  <a:cubicBezTo>
                    <a:pt x="75095" y="12052"/>
                    <a:pt x="76098" y="14473"/>
                    <a:pt x="77883" y="16259"/>
                  </a:cubicBezTo>
                  <a:lnTo>
                    <a:pt x="99238" y="37624"/>
                  </a:lnTo>
                  <a:cubicBezTo>
                    <a:pt x="108199" y="46533"/>
                    <a:pt x="113225" y="58658"/>
                    <a:pt x="113192" y="71295"/>
                  </a:cubicBezTo>
                  <a:lnTo>
                    <a:pt x="113192" y="245659"/>
                  </a:lnTo>
                  <a:lnTo>
                    <a:pt x="3988" y="495300"/>
                  </a:lnTo>
                  <a:cubicBezTo>
                    <a:pt x="-6533" y="519407"/>
                    <a:pt x="4481" y="547478"/>
                    <a:pt x="28587" y="557999"/>
                  </a:cubicBezTo>
                  <a:cubicBezTo>
                    <a:pt x="34591" y="560620"/>
                    <a:pt x="41071" y="561973"/>
                    <a:pt x="47622" y="561975"/>
                  </a:cubicBezTo>
                  <a:lnTo>
                    <a:pt x="312112" y="561975"/>
                  </a:lnTo>
                  <a:cubicBezTo>
                    <a:pt x="338415" y="561966"/>
                    <a:pt x="359731" y="540637"/>
                    <a:pt x="359722" y="514335"/>
                  </a:cubicBezTo>
                  <a:cubicBezTo>
                    <a:pt x="359720" y="507784"/>
                    <a:pt x="358367" y="501304"/>
                    <a:pt x="355746" y="495300"/>
                  </a:cubicBezTo>
                  <a:close/>
                  <a:moveTo>
                    <a:pt x="112706" y="24155"/>
                  </a:moveTo>
                  <a:lnTo>
                    <a:pt x="107773" y="19212"/>
                  </a:lnTo>
                  <a:cubicBezTo>
                    <a:pt x="107687" y="19126"/>
                    <a:pt x="107715" y="19050"/>
                    <a:pt x="107839" y="19050"/>
                  </a:cubicBezTo>
                  <a:lnTo>
                    <a:pt x="251895" y="19050"/>
                  </a:lnTo>
                  <a:cubicBezTo>
                    <a:pt x="252019" y="19050"/>
                    <a:pt x="252048" y="19126"/>
                    <a:pt x="251962" y="19212"/>
                  </a:cubicBezTo>
                  <a:lnTo>
                    <a:pt x="247018" y="24155"/>
                  </a:lnTo>
                  <a:cubicBezTo>
                    <a:pt x="234517" y="36658"/>
                    <a:pt x="227493" y="53614"/>
                    <a:pt x="227492" y="71295"/>
                  </a:cubicBezTo>
                  <a:lnTo>
                    <a:pt x="227492" y="123825"/>
                  </a:lnTo>
                  <a:lnTo>
                    <a:pt x="132242" y="123825"/>
                  </a:lnTo>
                  <a:lnTo>
                    <a:pt x="132242" y="71342"/>
                  </a:lnTo>
                  <a:cubicBezTo>
                    <a:pt x="132241" y="53646"/>
                    <a:pt x="125215" y="36673"/>
                    <a:pt x="112706" y="24155"/>
                  </a:cubicBezTo>
                  <a:close/>
                  <a:moveTo>
                    <a:pt x="336077" y="529990"/>
                  </a:moveTo>
                  <a:cubicBezTo>
                    <a:pt x="330846" y="538138"/>
                    <a:pt x="321795" y="543024"/>
                    <a:pt x="312112" y="542925"/>
                  </a:cubicBezTo>
                  <a:lnTo>
                    <a:pt x="47622" y="542925"/>
                  </a:lnTo>
                  <a:cubicBezTo>
                    <a:pt x="31840" y="542922"/>
                    <a:pt x="19049" y="530126"/>
                    <a:pt x="19052" y="514345"/>
                  </a:cubicBezTo>
                  <a:cubicBezTo>
                    <a:pt x="19053" y="510413"/>
                    <a:pt x="19865" y="506523"/>
                    <a:pt x="21438" y="502920"/>
                  </a:cubicBezTo>
                  <a:lnTo>
                    <a:pt x="131442" y="251460"/>
                  </a:lnTo>
                  <a:cubicBezTo>
                    <a:pt x="131971" y="250260"/>
                    <a:pt x="132243" y="248962"/>
                    <a:pt x="132242" y="247650"/>
                  </a:cubicBezTo>
                  <a:lnTo>
                    <a:pt x="132242" y="142875"/>
                  </a:lnTo>
                  <a:lnTo>
                    <a:pt x="227492" y="142875"/>
                  </a:lnTo>
                  <a:lnTo>
                    <a:pt x="227492" y="247650"/>
                  </a:lnTo>
                  <a:cubicBezTo>
                    <a:pt x="227491" y="248962"/>
                    <a:pt x="227764" y="250260"/>
                    <a:pt x="228292" y="251460"/>
                  </a:cubicBezTo>
                  <a:lnTo>
                    <a:pt x="338297" y="502920"/>
                  </a:lnTo>
                  <a:cubicBezTo>
                    <a:pt x="342248" y="511727"/>
                    <a:pt x="341410" y="521944"/>
                    <a:pt x="336077" y="529990"/>
                  </a:cubicBezTo>
                  <a:close/>
                </a:path>
              </a:pathLst>
            </a:custGeom>
            <a:solidFill>
              <a:srgbClr val="000000"/>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C088B1-B628-2307-6A31-A462C58E00EE}"/>
                </a:ext>
              </a:extLst>
            </p:cNvPr>
            <p:cNvSpPr/>
            <p:nvPr/>
          </p:nvSpPr>
          <p:spPr>
            <a:xfrm>
              <a:off x="5434868" y="2613523"/>
              <a:ext cx="57150" cy="57150"/>
            </a:xfrm>
            <a:custGeom>
              <a:avLst/>
              <a:gdLst>
                <a:gd name="connsiteX0" fmla="*/ 28575 w 57150"/>
                <a:gd name="connsiteY0" fmla="*/ 57150 h 57150"/>
                <a:gd name="connsiteX1" fmla="*/ 57150 w 57150"/>
                <a:gd name="connsiteY1" fmla="*/ 28575 h 57150"/>
                <a:gd name="connsiteX2" fmla="*/ 28575 w 57150"/>
                <a:gd name="connsiteY2" fmla="*/ 0 h 57150"/>
                <a:gd name="connsiteX3" fmla="*/ 0 w 57150"/>
                <a:gd name="connsiteY3" fmla="*/ 28575 h 57150"/>
                <a:gd name="connsiteX4" fmla="*/ 28575 w 57150"/>
                <a:gd name="connsiteY4" fmla="*/ 57150 h 57150"/>
                <a:gd name="connsiteX5" fmla="*/ 28575 w 57150"/>
                <a:gd name="connsiteY5" fmla="*/ 19050 h 57150"/>
                <a:gd name="connsiteX6" fmla="*/ 38100 w 57150"/>
                <a:gd name="connsiteY6" fmla="*/ 28575 h 57150"/>
                <a:gd name="connsiteX7" fmla="*/ 28575 w 57150"/>
                <a:gd name="connsiteY7" fmla="*/ 38100 h 57150"/>
                <a:gd name="connsiteX8" fmla="*/ 19050 w 57150"/>
                <a:gd name="connsiteY8" fmla="*/ 28575 h 57150"/>
                <a:gd name="connsiteX9" fmla="*/ 28575 w 57150"/>
                <a:gd name="connsiteY9" fmla="*/ 190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 h="57150">
                  <a:moveTo>
                    <a:pt x="28575" y="57150"/>
                  </a:moveTo>
                  <a:cubicBezTo>
                    <a:pt x="44357" y="57150"/>
                    <a:pt x="57150" y="44356"/>
                    <a:pt x="57150" y="28575"/>
                  </a:cubicBezTo>
                  <a:cubicBezTo>
                    <a:pt x="57150" y="12794"/>
                    <a:pt x="44357" y="0"/>
                    <a:pt x="28575" y="0"/>
                  </a:cubicBezTo>
                  <a:cubicBezTo>
                    <a:pt x="12793" y="0"/>
                    <a:pt x="0" y="12794"/>
                    <a:pt x="0" y="28575"/>
                  </a:cubicBezTo>
                  <a:cubicBezTo>
                    <a:pt x="0" y="44356"/>
                    <a:pt x="12793" y="57150"/>
                    <a:pt x="28575" y="57150"/>
                  </a:cubicBezTo>
                  <a:close/>
                  <a:moveTo>
                    <a:pt x="28575" y="19050"/>
                  </a:moveTo>
                  <a:cubicBezTo>
                    <a:pt x="33836" y="19050"/>
                    <a:pt x="38100" y="23315"/>
                    <a:pt x="38100" y="28575"/>
                  </a:cubicBezTo>
                  <a:cubicBezTo>
                    <a:pt x="38100" y="33835"/>
                    <a:pt x="33836" y="38100"/>
                    <a:pt x="28575" y="38100"/>
                  </a:cubicBezTo>
                  <a:cubicBezTo>
                    <a:pt x="23314" y="38100"/>
                    <a:pt x="19050" y="33835"/>
                    <a:pt x="19050" y="28575"/>
                  </a:cubicBezTo>
                  <a:cubicBezTo>
                    <a:pt x="19050" y="23315"/>
                    <a:pt x="23314" y="19050"/>
                    <a:pt x="28575" y="19050"/>
                  </a:cubicBezTo>
                  <a:close/>
                </a:path>
              </a:pathLst>
            </a:custGeom>
            <a:solidFill>
              <a:srgbClr val="000000"/>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ABE05AB-1783-6E48-81F3-12A2BC47E58B}"/>
                </a:ext>
              </a:extLst>
            </p:cNvPr>
            <p:cNvSpPr/>
            <p:nvPr/>
          </p:nvSpPr>
          <p:spPr>
            <a:xfrm>
              <a:off x="5482493" y="2699248"/>
              <a:ext cx="57150" cy="57150"/>
            </a:xfrm>
            <a:custGeom>
              <a:avLst/>
              <a:gdLst>
                <a:gd name="connsiteX0" fmla="*/ 0 w 57150"/>
                <a:gd name="connsiteY0" fmla="*/ 28575 h 57150"/>
                <a:gd name="connsiteX1" fmla="*/ 28575 w 57150"/>
                <a:gd name="connsiteY1" fmla="*/ 57150 h 57150"/>
                <a:gd name="connsiteX2" fmla="*/ 57150 w 57150"/>
                <a:gd name="connsiteY2" fmla="*/ 28575 h 57150"/>
                <a:gd name="connsiteX3" fmla="*/ 28575 w 57150"/>
                <a:gd name="connsiteY3" fmla="*/ 0 h 57150"/>
                <a:gd name="connsiteX4" fmla="*/ 0 w 57150"/>
                <a:gd name="connsiteY4" fmla="*/ 28575 h 57150"/>
                <a:gd name="connsiteX5" fmla="*/ 28575 w 57150"/>
                <a:gd name="connsiteY5" fmla="*/ 19050 h 57150"/>
                <a:gd name="connsiteX6" fmla="*/ 38100 w 57150"/>
                <a:gd name="connsiteY6" fmla="*/ 28575 h 57150"/>
                <a:gd name="connsiteX7" fmla="*/ 28575 w 57150"/>
                <a:gd name="connsiteY7" fmla="*/ 38100 h 57150"/>
                <a:gd name="connsiteX8" fmla="*/ 19050 w 57150"/>
                <a:gd name="connsiteY8" fmla="*/ 28575 h 57150"/>
                <a:gd name="connsiteX9" fmla="*/ 28575 w 57150"/>
                <a:gd name="connsiteY9" fmla="*/ 190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 h="57150">
                  <a:moveTo>
                    <a:pt x="0" y="28575"/>
                  </a:moveTo>
                  <a:cubicBezTo>
                    <a:pt x="0" y="44357"/>
                    <a:pt x="12793" y="57150"/>
                    <a:pt x="28575" y="57150"/>
                  </a:cubicBezTo>
                  <a:cubicBezTo>
                    <a:pt x="44357" y="57150"/>
                    <a:pt x="57150" y="44357"/>
                    <a:pt x="57150" y="28575"/>
                  </a:cubicBezTo>
                  <a:cubicBezTo>
                    <a:pt x="57150" y="12793"/>
                    <a:pt x="44357" y="0"/>
                    <a:pt x="28575" y="0"/>
                  </a:cubicBezTo>
                  <a:cubicBezTo>
                    <a:pt x="12793" y="0"/>
                    <a:pt x="0" y="12793"/>
                    <a:pt x="0" y="28575"/>
                  </a:cubicBezTo>
                  <a:close/>
                  <a:moveTo>
                    <a:pt x="28575" y="19050"/>
                  </a:moveTo>
                  <a:cubicBezTo>
                    <a:pt x="33836" y="19050"/>
                    <a:pt x="38100" y="23314"/>
                    <a:pt x="38100" y="28575"/>
                  </a:cubicBezTo>
                  <a:cubicBezTo>
                    <a:pt x="38100" y="33836"/>
                    <a:pt x="33836" y="38100"/>
                    <a:pt x="28575" y="38100"/>
                  </a:cubicBezTo>
                  <a:cubicBezTo>
                    <a:pt x="23314" y="38100"/>
                    <a:pt x="19050" y="33836"/>
                    <a:pt x="19050" y="28575"/>
                  </a:cubicBezTo>
                  <a:cubicBezTo>
                    <a:pt x="19050" y="23314"/>
                    <a:pt x="23314" y="19050"/>
                    <a:pt x="28575" y="19050"/>
                  </a:cubicBezTo>
                  <a:close/>
                </a:path>
              </a:pathLst>
            </a:custGeom>
            <a:solidFill>
              <a:srgbClr val="000000"/>
            </a:solid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8C082D8-88E9-A901-8135-04EF9B56A258}"/>
                </a:ext>
              </a:extLst>
            </p:cNvPr>
            <p:cNvSpPr/>
            <p:nvPr/>
          </p:nvSpPr>
          <p:spPr>
            <a:xfrm>
              <a:off x="5377718" y="2680198"/>
              <a:ext cx="57150" cy="57150"/>
            </a:xfrm>
            <a:custGeom>
              <a:avLst/>
              <a:gdLst>
                <a:gd name="connsiteX0" fmla="*/ 28575 w 57150"/>
                <a:gd name="connsiteY0" fmla="*/ 57150 h 57150"/>
                <a:gd name="connsiteX1" fmla="*/ 57150 w 57150"/>
                <a:gd name="connsiteY1" fmla="*/ 28575 h 57150"/>
                <a:gd name="connsiteX2" fmla="*/ 28575 w 57150"/>
                <a:gd name="connsiteY2" fmla="*/ 0 h 57150"/>
                <a:gd name="connsiteX3" fmla="*/ 0 w 57150"/>
                <a:gd name="connsiteY3" fmla="*/ 28575 h 57150"/>
                <a:gd name="connsiteX4" fmla="*/ 28575 w 57150"/>
                <a:gd name="connsiteY4" fmla="*/ 57150 h 57150"/>
                <a:gd name="connsiteX5" fmla="*/ 28575 w 57150"/>
                <a:gd name="connsiteY5" fmla="*/ 19050 h 57150"/>
                <a:gd name="connsiteX6" fmla="*/ 38100 w 57150"/>
                <a:gd name="connsiteY6" fmla="*/ 28575 h 57150"/>
                <a:gd name="connsiteX7" fmla="*/ 28575 w 57150"/>
                <a:gd name="connsiteY7" fmla="*/ 38100 h 57150"/>
                <a:gd name="connsiteX8" fmla="*/ 19050 w 57150"/>
                <a:gd name="connsiteY8" fmla="*/ 28575 h 57150"/>
                <a:gd name="connsiteX9" fmla="*/ 28575 w 57150"/>
                <a:gd name="connsiteY9" fmla="*/ 190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 h="57150">
                  <a:moveTo>
                    <a:pt x="28575" y="57150"/>
                  </a:moveTo>
                  <a:cubicBezTo>
                    <a:pt x="44357" y="57150"/>
                    <a:pt x="57150" y="44357"/>
                    <a:pt x="57150" y="28575"/>
                  </a:cubicBezTo>
                  <a:cubicBezTo>
                    <a:pt x="57150" y="12793"/>
                    <a:pt x="44357" y="0"/>
                    <a:pt x="28575" y="0"/>
                  </a:cubicBezTo>
                  <a:cubicBezTo>
                    <a:pt x="12793" y="0"/>
                    <a:pt x="0" y="12793"/>
                    <a:pt x="0" y="28575"/>
                  </a:cubicBezTo>
                  <a:cubicBezTo>
                    <a:pt x="0" y="44357"/>
                    <a:pt x="12793" y="57150"/>
                    <a:pt x="28575" y="57150"/>
                  </a:cubicBezTo>
                  <a:close/>
                  <a:moveTo>
                    <a:pt x="28575" y="19050"/>
                  </a:moveTo>
                  <a:cubicBezTo>
                    <a:pt x="33836" y="19050"/>
                    <a:pt x="38100" y="23314"/>
                    <a:pt x="38100" y="28575"/>
                  </a:cubicBezTo>
                  <a:cubicBezTo>
                    <a:pt x="38100" y="33836"/>
                    <a:pt x="33836" y="38100"/>
                    <a:pt x="28575" y="38100"/>
                  </a:cubicBezTo>
                  <a:cubicBezTo>
                    <a:pt x="23314" y="38100"/>
                    <a:pt x="19050" y="33836"/>
                    <a:pt x="19050" y="28575"/>
                  </a:cubicBezTo>
                  <a:cubicBezTo>
                    <a:pt x="19050" y="23314"/>
                    <a:pt x="23314" y="19050"/>
                    <a:pt x="28575" y="19050"/>
                  </a:cubicBezTo>
                  <a:close/>
                </a:path>
              </a:pathLst>
            </a:custGeom>
            <a:solidFill>
              <a:srgbClr val="000000"/>
            </a:solid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FD0A2294-CDF6-AD1B-4E07-D85B1E17B0A9}"/>
                </a:ext>
              </a:extLst>
            </p:cNvPr>
            <p:cNvSpPr/>
            <p:nvPr/>
          </p:nvSpPr>
          <p:spPr>
            <a:xfrm>
              <a:off x="5387243" y="2775448"/>
              <a:ext cx="76200" cy="76200"/>
            </a:xfrm>
            <a:custGeom>
              <a:avLst/>
              <a:gdLst>
                <a:gd name="connsiteX0" fmla="*/ 0 w 76200"/>
                <a:gd name="connsiteY0" fmla="*/ 38100 h 76200"/>
                <a:gd name="connsiteX1" fmla="*/ 38100 w 76200"/>
                <a:gd name="connsiteY1" fmla="*/ 76200 h 76200"/>
                <a:gd name="connsiteX2" fmla="*/ 76200 w 76200"/>
                <a:gd name="connsiteY2" fmla="*/ 38100 h 76200"/>
                <a:gd name="connsiteX3" fmla="*/ 38100 w 76200"/>
                <a:gd name="connsiteY3" fmla="*/ 0 h 76200"/>
                <a:gd name="connsiteX4" fmla="*/ 0 w 76200"/>
                <a:gd name="connsiteY4" fmla="*/ 38100 h 76200"/>
                <a:gd name="connsiteX5" fmla="*/ 57150 w 76200"/>
                <a:gd name="connsiteY5" fmla="*/ 38100 h 76200"/>
                <a:gd name="connsiteX6" fmla="*/ 38100 w 76200"/>
                <a:gd name="connsiteY6" fmla="*/ 57150 h 76200"/>
                <a:gd name="connsiteX7" fmla="*/ 19050 w 76200"/>
                <a:gd name="connsiteY7" fmla="*/ 38100 h 76200"/>
                <a:gd name="connsiteX8" fmla="*/ 38100 w 76200"/>
                <a:gd name="connsiteY8" fmla="*/ 19050 h 76200"/>
                <a:gd name="connsiteX9" fmla="*/ 57150 w 76200"/>
                <a:gd name="connsiteY9" fmla="*/ 3810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0" y="38100"/>
                  </a:moveTo>
                  <a:cubicBezTo>
                    <a:pt x="0" y="59142"/>
                    <a:pt x="17058" y="76200"/>
                    <a:pt x="38100" y="76200"/>
                  </a:cubicBezTo>
                  <a:cubicBezTo>
                    <a:pt x="59142" y="76200"/>
                    <a:pt x="76200" y="59142"/>
                    <a:pt x="76200" y="38100"/>
                  </a:cubicBezTo>
                  <a:cubicBezTo>
                    <a:pt x="76200" y="17058"/>
                    <a:pt x="59142" y="0"/>
                    <a:pt x="38100" y="0"/>
                  </a:cubicBezTo>
                  <a:cubicBezTo>
                    <a:pt x="17058" y="0"/>
                    <a:pt x="0" y="17058"/>
                    <a:pt x="0" y="38100"/>
                  </a:cubicBezTo>
                  <a:close/>
                  <a:moveTo>
                    <a:pt x="57150" y="38100"/>
                  </a:moveTo>
                  <a:cubicBezTo>
                    <a:pt x="57150" y="48621"/>
                    <a:pt x="48621" y="57150"/>
                    <a:pt x="38100" y="57150"/>
                  </a:cubicBezTo>
                  <a:cubicBezTo>
                    <a:pt x="27579" y="57150"/>
                    <a:pt x="19050" y="48621"/>
                    <a:pt x="19050" y="38100"/>
                  </a:cubicBezTo>
                  <a:cubicBezTo>
                    <a:pt x="19050" y="27579"/>
                    <a:pt x="27579" y="19050"/>
                    <a:pt x="38100" y="19050"/>
                  </a:cubicBezTo>
                  <a:cubicBezTo>
                    <a:pt x="48621" y="19050"/>
                    <a:pt x="57150" y="27579"/>
                    <a:pt x="57150" y="38100"/>
                  </a:cubicBezTo>
                  <a:close/>
                </a:path>
              </a:pathLst>
            </a:custGeom>
            <a:solidFill>
              <a:srgbClr val="000000"/>
            </a:solidFill>
            <a:ln w="9525" cap="flat">
              <a:noFill/>
              <a:prstDash val="solid"/>
              <a:miter/>
            </a:ln>
          </p:spPr>
          <p:txBody>
            <a:bodyPr rtlCol="0" anchor="ctr"/>
            <a:lstStyle/>
            <a:p>
              <a:endParaRPr lang="en-GB"/>
            </a:p>
          </p:txBody>
        </p:sp>
      </p:grpSp>
      <p:sp>
        <p:nvSpPr>
          <p:cNvPr id="51" name="Graphic 56" descr="Single gear with solid fill">
            <a:extLst>
              <a:ext uri="{FF2B5EF4-FFF2-40B4-BE49-F238E27FC236}">
                <a16:creationId xmlns:a16="http://schemas.microsoft.com/office/drawing/2014/main" id="{792D4E68-502E-3CEE-7487-7650A068C72D}"/>
              </a:ext>
            </a:extLst>
          </p:cNvPr>
          <p:cNvSpPr/>
          <p:nvPr/>
        </p:nvSpPr>
        <p:spPr>
          <a:xfrm>
            <a:off x="1913450" y="1993299"/>
            <a:ext cx="648652" cy="647700"/>
          </a:xfrm>
          <a:custGeom>
            <a:avLst/>
            <a:gdLst>
              <a:gd name="connsiteX0" fmla="*/ 323850 w 648652"/>
              <a:gd name="connsiteY0" fmla="*/ 438150 h 647700"/>
              <a:gd name="connsiteX1" fmla="*/ 209550 w 648652"/>
              <a:gd name="connsiteY1" fmla="*/ 323850 h 647700"/>
              <a:gd name="connsiteX2" fmla="*/ 323850 w 648652"/>
              <a:gd name="connsiteY2" fmla="*/ 209550 h 647700"/>
              <a:gd name="connsiteX3" fmla="*/ 438150 w 648652"/>
              <a:gd name="connsiteY3" fmla="*/ 323850 h 647700"/>
              <a:gd name="connsiteX4" fmla="*/ 323850 w 648652"/>
              <a:gd name="connsiteY4" fmla="*/ 438150 h 647700"/>
              <a:gd name="connsiteX5" fmla="*/ 581025 w 648652"/>
              <a:gd name="connsiteY5" fmla="*/ 252413 h 647700"/>
              <a:gd name="connsiteX6" fmla="*/ 556260 w 648652"/>
              <a:gd name="connsiteY6" fmla="*/ 193358 h 647700"/>
              <a:gd name="connsiteX7" fmla="*/ 580073 w 648652"/>
              <a:gd name="connsiteY7" fmla="*/ 121920 h 647700"/>
              <a:gd name="connsiteX8" fmla="*/ 525780 w 648652"/>
              <a:gd name="connsiteY8" fmla="*/ 67628 h 647700"/>
              <a:gd name="connsiteX9" fmla="*/ 454343 w 648652"/>
              <a:gd name="connsiteY9" fmla="*/ 91440 h 647700"/>
              <a:gd name="connsiteX10" fmla="*/ 394335 w 648652"/>
              <a:gd name="connsiteY10" fmla="*/ 66675 h 647700"/>
              <a:gd name="connsiteX11" fmla="*/ 361950 w 648652"/>
              <a:gd name="connsiteY11" fmla="*/ 0 h 647700"/>
              <a:gd name="connsiteX12" fmla="*/ 285750 w 648652"/>
              <a:gd name="connsiteY12" fmla="*/ 0 h 647700"/>
              <a:gd name="connsiteX13" fmla="*/ 252413 w 648652"/>
              <a:gd name="connsiteY13" fmla="*/ 66675 h 647700"/>
              <a:gd name="connsiteX14" fmla="*/ 193358 w 648652"/>
              <a:gd name="connsiteY14" fmla="*/ 91440 h 647700"/>
              <a:gd name="connsiteX15" fmla="*/ 121920 w 648652"/>
              <a:gd name="connsiteY15" fmla="*/ 67628 h 647700"/>
              <a:gd name="connsiteX16" fmla="*/ 67628 w 648652"/>
              <a:gd name="connsiteY16" fmla="*/ 121920 h 647700"/>
              <a:gd name="connsiteX17" fmla="*/ 91440 w 648652"/>
              <a:gd name="connsiteY17" fmla="*/ 193358 h 647700"/>
              <a:gd name="connsiteX18" fmla="*/ 66675 w 648652"/>
              <a:gd name="connsiteY18" fmla="*/ 253365 h 647700"/>
              <a:gd name="connsiteX19" fmla="*/ 0 w 648652"/>
              <a:gd name="connsiteY19" fmla="*/ 285750 h 647700"/>
              <a:gd name="connsiteX20" fmla="*/ 0 w 648652"/>
              <a:gd name="connsiteY20" fmla="*/ 361950 h 647700"/>
              <a:gd name="connsiteX21" fmla="*/ 66675 w 648652"/>
              <a:gd name="connsiteY21" fmla="*/ 395288 h 647700"/>
              <a:gd name="connsiteX22" fmla="*/ 91440 w 648652"/>
              <a:gd name="connsiteY22" fmla="*/ 454343 h 647700"/>
              <a:gd name="connsiteX23" fmla="*/ 67628 w 648652"/>
              <a:gd name="connsiteY23" fmla="*/ 525780 h 647700"/>
              <a:gd name="connsiteX24" fmla="*/ 121920 w 648652"/>
              <a:gd name="connsiteY24" fmla="*/ 580073 h 647700"/>
              <a:gd name="connsiteX25" fmla="*/ 193358 w 648652"/>
              <a:gd name="connsiteY25" fmla="*/ 556260 h 647700"/>
              <a:gd name="connsiteX26" fmla="*/ 253365 w 648652"/>
              <a:gd name="connsiteY26" fmla="*/ 581025 h 647700"/>
              <a:gd name="connsiteX27" fmla="*/ 286703 w 648652"/>
              <a:gd name="connsiteY27" fmla="*/ 647700 h 647700"/>
              <a:gd name="connsiteX28" fmla="*/ 362903 w 648652"/>
              <a:gd name="connsiteY28" fmla="*/ 647700 h 647700"/>
              <a:gd name="connsiteX29" fmla="*/ 396240 w 648652"/>
              <a:gd name="connsiteY29" fmla="*/ 581025 h 647700"/>
              <a:gd name="connsiteX30" fmla="*/ 455295 w 648652"/>
              <a:gd name="connsiteY30" fmla="*/ 556260 h 647700"/>
              <a:gd name="connsiteX31" fmla="*/ 526733 w 648652"/>
              <a:gd name="connsiteY31" fmla="*/ 580073 h 647700"/>
              <a:gd name="connsiteX32" fmla="*/ 581025 w 648652"/>
              <a:gd name="connsiteY32" fmla="*/ 525780 h 647700"/>
              <a:gd name="connsiteX33" fmla="*/ 557213 w 648652"/>
              <a:gd name="connsiteY33" fmla="*/ 454343 h 647700"/>
              <a:gd name="connsiteX34" fmla="*/ 581978 w 648652"/>
              <a:gd name="connsiteY34" fmla="*/ 394335 h 647700"/>
              <a:gd name="connsiteX35" fmla="*/ 648653 w 648652"/>
              <a:gd name="connsiteY35" fmla="*/ 360998 h 647700"/>
              <a:gd name="connsiteX36" fmla="*/ 648653 w 648652"/>
              <a:gd name="connsiteY36" fmla="*/ 284798 h 647700"/>
              <a:gd name="connsiteX37" fmla="*/ 581025 w 648652"/>
              <a:gd name="connsiteY37" fmla="*/ 252413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8652" h="647700">
                <a:moveTo>
                  <a:pt x="323850" y="438150"/>
                </a:moveTo>
                <a:cubicBezTo>
                  <a:pt x="260985" y="438150"/>
                  <a:pt x="209550" y="386715"/>
                  <a:pt x="209550" y="323850"/>
                </a:cubicBezTo>
                <a:cubicBezTo>
                  <a:pt x="209550" y="260985"/>
                  <a:pt x="260985" y="209550"/>
                  <a:pt x="323850" y="209550"/>
                </a:cubicBezTo>
                <a:cubicBezTo>
                  <a:pt x="386715" y="209550"/>
                  <a:pt x="438150" y="260985"/>
                  <a:pt x="438150" y="323850"/>
                </a:cubicBezTo>
                <a:cubicBezTo>
                  <a:pt x="438150" y="386715"/>
                  <a:pt x="386715" y="438150"/>
                  <a:pt x="323850" y="438150"/>
                </a:cubicBezTo>
                <a:close/>
                <a:moveTo>
                  <a:pt x="581025" y="252413"/>
                </a:moveTo>
                <a:cubicBezTo>
                  <a:pt x="575310" y="231458"/>
                  <a:pt x="566738" y="211455"/>
                  <a:pt x="556260" y="193358"/>
                </a:cubicBezTo>
                <a:lnTo>
                  <a:pt x="580073" y="121920"/>
                </a:lnTo>
                <a:lnTo>
                  <a:pt x="525780" y="67628"/>
                </a:lnTo>
                <a:lnTo>
                  <a:pt x="454343" y="91440"/>
                </a:lnTo>
                <a:cubicBezTo>
                  <a:pt x="435293" y="80963"/>
                  <a:pt x="415290" y="72390"/>
                  <a:pt x="394335" y="66675"/>
                </a:cubicBezTo>
                <a:lnTo>
                  <a:pt x="361950" y="0"/>
                </a:lnTo>
                <a:lnTo>
                  <a:pt x="285750" y="0"/>
                </a:lnTo>
                <a:lnTo>
                  <a:pt x="252413" y="66675"/>
                </a:lnTo>
                <a:cubicBezTo>
                  <a:pt x="231458" y="72390"/>
                  <a:pt x="211455" y="80963"/>
                  <a:pt x="193358" y="91440"/>
                </a:cubicBezTo>
                <a:lnTo>
                  <a:pt x="121920" y="67628"/>
                </a:lnTo>
                <a:lnTo>
                  <a:pt x="67628" y="121920"/>
                </a:lnTo>
                <a:lnTo>
                  <a:pt x="91440" y="193358"/>
                </a:lnTo>
                <a:cubicBezTo>
                  <a:pt x="80963" y="212408"/>
                  <a:pt x="72390" y="232410"/>
                  <a:pt x="66675" y="253365"/>
                </a:cubicBezTo>
                <a:lnTo>
                  <a:pt x="0" y="285750"/>
                </a:lnTo>
                <a:lnTo>
                  <a:pt x="0" y="361950"/>
                </a:lnTo>
                <a:lnTo>
                  <a:pt x="66675" y="395288"/>
                </a:lnTo>
                <a:cubicBezTo>
                  <a:pt x="72390" y="416243"/>
                  <a:pt x="80963" y="436245"/>
                  <a:pt x="91440" y="454343"/>
                </a:cubicBezTo>
                <a:lnTo>
                  <a:pt x="67628" y="525780"/>
                </a:lnTo>
                <a:lnTo>
                  <a:pt x="121920" y="580073"/>
                </a:lnTo>
                <a:lnTo>
                  <a:pt x="193358" y="556260"/>
                </a:lnTo>
                <a:cubicBezTo>
                  <a:pt x="212408" y="566738"/>
                  <a:pt x="232410" y="575310"/>
                  <a:pt x="253365" y="581025"/>
                </a:cubicBezTo>
                <a:lnTo>
                  <a:pt x="286703" y="647700"/>
                </a:lnTo>
                <a:lnTo>
                  <a:pt x="362903" y="647700"/>
                </a:lnTo>
                <a:lnTo>
                  <a:pt x="396240" y="581025"/>
                </a:lnTo>
                <a:cubicBezTo>
                  <a:pt x="417195" y="575310"/>
                  <a:pt x="437198" y="566738"/>
                  <a:pt x="455295" y="556260"/>
                </a:cubicBezTo>
                <a:lnTo>
                  <a:pt x="526733" y="580073"/>
                </a:lnTo>
                <a:lnTo>
                  <a:pt x="581025" y="525780"/>
                </a:lnTo>
                <a:lnTo>
                  <a:pt x="557213" y="454343"/>
                </a:lnTo>
                <a:cubicBezTo>
                  <a:pt x="567690" y="435293"/>
                  <a:pt x="576263" y="415290"/>
                  <a:pt x="581978" y="394335"/>
                </a:cubicBezTo>
                <a:lnTo>
                  <a:pt x="648653" y="360998"/>
                </a:lnTo>
                <a:lnTo>
                  <a:pt x="648653" y="284798"/>
                </a:lnTo>
                <a:lnTo>
                  <a:pt x="581025" y="252413"/>
                </a:lnTo>
                <a:close/>
              </a:path>
            </a:pathLst>
          </a:custGeom>
          <a:solidFill>
            <a:srgbClr val="000000"/>
          </a:solidFill>
          <a:ln w="9525" cap="flat">
            <a:noFill/>
            <a:prstDash val="solid"/>
            <a:miter/>
          </a:ln>
        </p:spPr>
        <p:txBody>
          <a:bodyPr rtlCol="0" anchor="ctr"/>
          <a:lstStyle/>
          <a:p>
            <a:endParaRPr lang="en-GB"/>
          </a:p>
        </p:txBody>
      </p:sp>
      <p:pic>
        <p:nvPicPr>
          <p:cNvPr id="52" name="Graphic 51" descr="Wrench outline">
            <a:extLst>
              <a:ext uri="{FF2B5EF4-FFF2-40B4-BE49-F238E27FC236}">
                <a16:creationId xmlns:a16="http://schemas.microsoft.com/office/drawing/2014/main" id="{F6A6B866-8EC4-7424-51C2-35D839D988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1040" y="4333506"/>
            <a:ext cx="725780" cy="725780"/>
          </a:xfrm>
          <a:prstGeom prst="rect">
            <a:avLst/>
          </a:prstGeom>
        </p:spPr>
      </p:pic>
      <p:pic>
        <p:nvPicPr>
          <p:cNvPr id="57" name="Graphic 56" descr="Box outline">
            <a:extLst>
              <a:ext uri="{FF2B5EF4-FFF2-40B4-BE49-F238E27FC236}">
                <a16:creationId xmlns:a16="http://schemas.microsoft.com/office/drawing/2014/main" id="{32C1AA8D-B5DC-9BB0-FAFB-87033FAB61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3906" y="1866465"/>
            <a:ext cx="914400" cy="914400"/>
          </a:xfrm>
          <a:prstGeom prst="rect">
            <a:avLst/>
          </a:prstGeom>
        </p:spPr>
      </p:pic>
    </p:spTree>
    <p:extLst>
      <p:ext uri="{BB962C8B-B14F-4D97-AF65-F5344CB8AC3E}">
        <p14:creationId xmlns:p14="http://schemas.microsoft.com/office/powerpoint/2010/main" val="3030319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78451F5-31F4-FBD9-7190-DAF84F46D52A}"/>
              </a:ext>
            </a:extLst>
          </p:cNvPr>
          <p:cNvPicPr>
            <a:picLocks noChangeAspect="1"/>
          </p:cNvPicPr>
          <p:nvPr/>
        </p:nvPicPr>
        <p:blipFill>
          <a:blip r:embed="rId2"/>
          <a:stretch>
            <a:fillRect/>
          </a:stretch>
        </p:blipFill>
        <p:spPr>
          <a:xfrm>
            <a:off x="3519475" y="2715818"/>
            <a:ext cx="1516020" cy="1231523"/>
          </a:xfrm>
          <a:prstGeom prst="rect">
            <a:avLst/>
          </a:prstGeom>
        </p:spPr>
      </p:pic>
      <p:pic>
        <p:nvPicPr>
          <p:cNvPr id="6152" name="Picture 8" descr="Pompholyx - NHS">
            <a:extLst>
              <a:ext uri="{FF2B5EF4-FFF2-40B4-BE49-F238E27FC236}">
                <a16:creationId xmlns:a16="http://schemas.microsoft.com/office/drawing/2014/main" id="{1A97C48C-4CC0-411F-68C8-09E1CFD224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6394721" y="5186643"/>
            <a:ext cx="1644455" cy="109356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roken Hand | Signs Your Hand Is Broken &amp; How to Treat | Buoy">
            <a:extLst>
              <a:ext uri="{FF2B5EF4-FFF2-40B4-BE49-F238E27FC236}">
                <a16:creationId xmlns:a16="http://schemas.microsoft.com/office/drawing/2014/main" id="{1B7B9B34-DA83-4F08-78FA-8227E35C2C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8773634" y="4861243"/>
            <a:ext cx="2349059" cy="16444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96F3C11-D1A7-07B5-8787-5F9D29588330}"/>
              </a:ext>
            </a:extLst>
          </p:cNvPr>
          <p:cNvPicPr>
            <a:picLocks noChangeAspect="1"/>
          </p:cNvPicPr>
          <p:nvPr/>
        </p:nvPicPr>
        <p:blipFill>
          <a:blip r:embed="rId5"/>
          <a:stretch>
            <a:fillRect/>
          </a:stretch>
        </p:blipFill>
        <p:spPr>
          <a:xfrm rot="16200000">
            <a:off x="1135872" y="4656653"/>
            <a:ext cx="1129668" cy="2080378"/>
          </a:xfrm>
          <a:prstGeom prst="rect">
            <a:avLst/>
          </a:prstGeom>
        </p:spPr>
      </p:pic>
      <p:sp>
        <p:nvSpPr>
          <p:cNvPr id="2" name="Title 1">
            <a:extLst>
              <a:ext uri="{FF2B5EF4-FFF2-40B4-BE49-F238E27FC236}">
                <a16:creationId xmlns:a16="http://schemas.microsoft.com/office/drawing/2014/main" id="{A506E4D1-FA20-6CC6-7E32-A793A979A91A}"/>
              </a:ext>
            </a:extLst>
          </p:cNvPr>
          <p:cNvSpPr>
            <a:spLocks noGrp="1"/>
          </p:cNvSpPr>
          <p:nvPr>
            <p:ph type="title"/>
          </p:nvPr>
        </p:nvSpPr>
        <p:spPr/>
        <p:txBody>
          <a:bodyPr>
            <a:normAutofit/>
          </a:bodyPr>
          <a:lstStyle/>
          <a:p>
            <a:r>
              <a:rPr lang="en-GB" sz="3600"/>
              <a:t>Types of Hand Injury</a:t>
            </a:r>
          </a:p>
        </p:txBody>
      </p:sp>
      <p:grpSp>
        <p:nvGrpSpPr>
          <p:cNvPr id="9" name="Group 8">
            <a:extLst>
              <a:ext uri="{FF2B5EF4-FFF2-40B4-BE49-F238E27FC236}">
                <a16:creationId xmlns:a16="http://schemas.microsoft.com/office/drawing/2014/main" id="{E74B2B7C-BEEA-97C1-9876-586715E01630}"/>
              </a:ext>
            </a:extLst>
          </p:cNvPr>
          <p:cNvGrpSpPr/>
          <p:nvPr/>
        </p:nvGrpSpPr>
        <p:grpSpPr>
          <a:xfrm>
            <a:off x="495667" y="1690686"/>
            <a:ext cx="10637388" cy="3391782"/>
            <a:chOff x="495667" y="1690686"/>
            <a:chExt cx="10637388" cy="3391782"/>
          </a:xfrm>
        </p:grpSpPr>
        <p:sp>
          <p:nvSpPr>
            <p:cNvPr id="10" name="Freeform: Shape 9">
              <a:extLst>
                <a:ext uri="{FF2B5EF4-FFF2-40B4-BE49-F238E27FC236}">
                  <a16:creationId xmlns:a16="http://schemas.microsoft.com/office/drawing/2014/main" id="{10D086ED-1138-158D-55E6-D6FAA6C3155E}"/>
                </a:ext>
              </a:extLst>
            </p:cNvPr>
            <p:cNvSpPr/>
            <p:nvPr/>
          </p:nvSpPr>
          <p:spPr>
            <a:xfrm>
              <a:off x="495667" y="1690687"/>
              <a:ext cx="2245228" cy="952069"/>
            </a:xfrm>
            <a:custGeom>
              <a:avLst/>
              <a:gdLst>
                <a:gd name="connsiteX0" fmla="*/ 0 w 2245228"/>
                <a:gd name="connsiteY0" fmla="*/ 0 h 952069"/>
                <a:gd name="connsiteX1" fmla="*/ 2245228 w 2245228"/>
                <a:gd name="connsiteY1" fmla="*/ 0 h 952069"/>
                <a:gd name="connsiteX2" fmla="*/ 2245228 w 2245228"/>
                <a:gd name="connsiteY2" fmla="*/ 952069 h 952069"/>
                <a:gd name="connsiteX3" fmla="*/ 0 w 2245228"/>
                <a:gd name="connsiteY3" fmla="*/ 952069 h 952069"/>
                <a:gd name="connsiteX4" fmla="*/ 0 w 2245228"/>
                <a:gd name="connsiteY4" fmla="*/ 0 h 95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228" h="952069">
                  <a:moveTo>
                    <a:pt x="0" y="0"/>
                  </a:moveTo>
                  <a:lnTo>
                    <a:pt x="2245228" y="0"/>
                  </a:lnTo>
                  <a:lnTo>
                    <a:pt x="2245228" y="952069"/>
                  </a:lnTo>
                  <a:lnTo>
                    <a:pt x="0" y="952069"/>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300" b="1">
                  <a:solidFill>
                    <a:schemeClr val="tx1"/>
                  </a:solidFill>
                </a:rPr>
                <a:t>Thumb Injuries</a:t>
              </a:r>
            </a:p>
            <a:p>
              <a:pPr marL="0" lvl="0" algn="ctr" defTabSz="711200">
                <a:lnSpc>
                  <a:spcPct val="90000"/>
                </a:lnSpc>
                <a:spcBef>
                  <a:spcPct val="0"/>
                </a:spcBef>
                <a:spcAft>
                  <a:spcPct val="35000"/>
                </a:spcAft>
                <a:buNone/>
              </a:pPr>
              <a:r>
                <a:rPr lang="en-GB" sz="1300">
                  <a:solidFill>
                    <a:schemeClr val="tx1"/>
                  </a:solidFill>
                </a:rPr>
                <a:t>These are the most common type of hand injury</a:t>
              </a:r>
              <a:endParaRPr lang="en-US" sz="1300">
                <a:solidFill>
                  <a:schemeClr val="tx1"/>
                </a:solidFill>
              </a:endParaRPr>
            </a:p>
          </p:txBody>
        </p:sp>
        <p:sp>
          <p:nvSpPr>
            <p:cNvPr id="11" name="Freeform: Shape 10">
              <a:extLst>
                <a:ext uri="{FF2B5EF4-FFF2-40B4-BE49-F238E27FC236}">
                  <a16:creationId xmlns:a16="http://schemas.microsoft.com/office/drawing/2014/main" id="{B4C87637-229A-9C16-8A34-1A8DB887E9D6}"/>
                </a:ext>
              </a:extLst>
            </p:cNvPr>
            <p:cNvSpPr/>
            <p:nvPr/>
          </p:nvSpPr>
          <p:spPr>
            <a:xfrm>
              <a:off x="3276860" y="1690687"/>
              <a:ext cx="2245228" cy="952069"/>
            </a:xfrm>
            <a:custGeom>
              <a:avLst/>
              <a:gdLst>
                <a:gd name="connsiteX0" fmla="*/ 0 w 2245228"/>
                <a:gd name="connsiteY0" fmla="*/ 0 h 952069"/>
                <a:gd name="connsiteX1" fmla="*/ 2245228 w 2245228"/>
                <a:gd name="connsiteY1" fmla="*/ 0 h 952069"/>
                <a:gd name="connsiteX2" fmla="*/ 2245228 w 2245228"/>
                <a:gd name="connsiteY2" fmla="*/ 952069 h 952069"/>
                <a:gd name="connsiteX3" fmla="*/ 0 w 2245228"/>
                <a:gd name="connsiteY3" fmla="*/ 952069 h 952069"/>
                <a:gd name="connsiteX4" fmla="*/ 0 w 2245228"/>
                <a:gd name="connsiteY4" fmla="*/ 0 h 95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228" h="952069">
                  <a:moveTo>
                    <a:pt x="0" y="0"/>
                  </a:moveTo>
                  <a:lnTo>
                    <a:pt x="2245228" y="0"/>
                  </a:lnTo>
                  <a:lnTo>
                    <a:pt x="2245228" y="952069"/>
                  </a:lnTo>
                  <a:lnTo>
                    <a:pt x="0" y="952069"/>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solidFill>
                    <a:schemeClr val="tx1"/>
                  </a:solidFill>
                </a:rPr>
                <a:t>Cuts</a:t>
              </a:r>
            </a:p>
            <a:p>
              <a:pPr marL="0" lvl="0" indent="0" algn="ctr" defTabSz="577850">
                <a:lnSpc>
                  <a:spcPct val="90000"/>
                </a:lnSpc>
                <a:spcBef>
                  <a:spcPct val="0"/>
                </a:spcBef>
                <a:spcAft>
                  <a:spcPct val="35000"/>
                </a:spcAft>
                <a:buNone/>
              </a:pPr>
              <a:r>
                <a:rPr lang="en-GB" sz="1300" kern="1200">
                  <a:solidFill>
                    <a:schemeClr val="tx1"/>
                  </a:solidFill>
                </a:rPr>
                <a:t> Approximately 122,000 reported cases of cuts in UK workplaces annually.</a:t>
              </a:r>
              <a:endParaRPr lang="en-US" sz="1300" kern="1200">
                <a:solidFill>
                  <a:schemeClr val="tx1"/>
                </a:solidFill>
              </a:endParaRPr>
            </a:p>
          </p:txBody>
        </p:sp>
        <p:sp>
          <p:nvSpPr>
            <p:cNvPr id="12" name="Freeform: Shape 11">
              <a:extLst>
                <a:ext uri="{FF2B5EF4-FFF2-40B4-BE49-F238E27FC236}">
                  <a16:creationId xmlns:a16="http://schemas.microsoft.com/office/drawing/2014/main" id="{77AF8B77-4CCF-8B81-AAA2-3C5161D7B6DC}"/>
                </a:ext>
              </a:extLst>
            </p:cNvPr>
            <p:cNvSpPr/>
            <p:nvPr/>
          </p:nvSpPr>
          <p:spPr>
            <a:xfrm>
              <a:off x="6155948" y="1690686"/>
              <a:ext cx="2245228" cy="952069"/>
            </a:xfrm>
            <a:custGeom>
              <a:avLst/>
              <a:gdLst>
                <a:gd name="connsiteX0" fmla="*/ 0 w 2245228"/>
                <a:gd name="connsiteY0" fmla="*/ 0 h 952069"/>
                <a:gd name="connsiteX1" fmla="*/ 2245228 w 2245228"/>
                <a:gd name="connsiteY1" fmla="*/ 0 h 952069"/>
                <a:gd name="connsiteX2" fmla="*/ 2245228 w 2245228"/>
                <a:gd name="connsiteY2" fmla="*/ 952069 h 952069"/>
                <a:gd name="connsiteX3" fmla="*/ 0 w 2245228"/>
                <a:gd name="connsiteY3" fmla="*/ 952069 h 952069"/>
                <a:gd name="connsiteX4" fmla="*/ 0 w 2245228"/>
                <a:gd name="connsiteY4" fmla="*/ 0 h 95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228" h="952069">
                  <a:moveTo>
                    <a:pt x="0" y="0"/>
                  </a:moveTo>
                  <a:lnTo>
                    <a:pt x="2245228" y="0"/>
                  </a:lnTo>
                  <a:lnTo>
                    <a:pt x="2245228" y="952069"/>
                  </a:lnTo>
                  <a:lnTo>
                    <a:pt x="0" y="952069"/>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solidFill>
                    <a:schemeClr val="tx1"/>
                  </a:solidFill>
                </a:rPr>
                <a:t>Amputations</a:t>
              </a:r>
            </a:p>
            <a:p>
              <a:pPr marL="0" lvl="0" indent="0" algn="ctr" defTabSz="577850">
                <a:lnSpc>
                  <a:spcPct val="90000"/>
                </a:lnSpc>
                <a:spcBef>
                  <a:spcPct val="0"/>
                </a:spcBef>
                <a:spcAft>
                  <a:spcPct val="35000"/>
                </a:spcAft>
                <a:buNone/>
              </a:pPr>
              <a:r>
                <a:rPr lang="en-GB" sz="1300" kern="1200">
                  <a:solidFill>
                    <a:schemeClr val="tx1"/>
                  </a:solidFill>
                </a:rPr>
                <a:t>This can include loss of fingers or severed fingertips.</a:t>
              </a:r>
            </a:p>
          </p:txBody>
        </p:sp>
        <p:sp>
          <p:nvSpPr>
            <p:cNvPr id="13" name="Freeform: Shape 12">
              <a:extLst>
                <a:ext uri="{FF2B5EF4-FFF2-40B4-BE49-F238E27FC236}">
                  <a16:creationId xmlns:a16="http://schemas.microsoft.com/office/drawing/2014/main" id="{175253D5-97E2-B19D-1A6A-31D52A26A389}"/>
                </a:ext>
              </a:extLst>
            </p:cNvPr>
            <p:cNvSpPr/>
            <p:nvPr/>
          </p:nvSpPr>
          <p:spPr>
            <a:xfrm>
              <a:off x="8887827" y="1690687"/>
              <a:ext cx="2245228" cy="952069"/>
            </a:xfrm>
            <a:custGeom>
              <a:avLst/>
              <a:gdLst>
                <a:gd name="connsiteX0" fmla="*/ 0 w 2245228"/>
                <a:gd name="connsiteY0" fmla="*/ 0 h 952069"/>
                <a:gd name="connsiteX1" fmla="*/ 2245228 w 2245228"/>
                <a:gd name="connsiteY1" fmla="*/ 0 h 952069"/>
                <a:gd name="connsiteX2" fmla="*/ 2245228 w 2245228"/>
                <a:gd name="connsiteY2" fmla="*/ 952069 h 952069"/>
                <a:gd name="connsiteX3" fmla="*/ 0 w 2245228"/>
                <a:gd name="connsiteY3" fmla="*/ 952069 h 952069"/>
                <a:gd name="connsiteX4" fmla="*/ 0 w 2245228"/>
                <a:gd name="connsiteY4" fmla="*/ 0 h 95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228" h="952069">
                  <a:moveTo>
                    <a:pt x="0" y="0"/>
                  </a:moveTo>
                  <a:lnTo>
                    <a:pt x="2245228" y="0"/>
                  </a:lnTo>
                  <a:lnTo>
                    <a:pt x="2245228" y="952069"/>
                  </a:lnTo>
                  <a:lnTo>
                    <a:pt x="0" y="952069"/>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solidFill>
                    <a:schemeClr val="tx1"/>
                  </a:solidFill>
                </a:rPr>
                <a:t>Nerve Issues</a:t>
              </a:r>
            </a:p>
            <a:p>
              <a:pPr marL="0" lvl="0" indent="0" algn="ctr" defTabSz="577850">
                <a:lnSpc>
                  <a:spcPct val="90000"/>
                </a:lnSpc>
                <a:spcBef>
                  <a:spcPct val="0"/>
                </a:spcBef>
                <a:spcAft>
                  <a:spcPct val="35000"/>
                </a:spcAft>
                <a:buNone/>
              </a:pPr>
              <a:r>
                <a:rPr lang="en-GB" sz="1300" b="0" kern="1200">
                  <a:solidFill>
                    <a:schemeClr val="tx1"/>
                  </a:solidFill>
                </a:rPr>
                <a:t>Pressure on the nerve. Can be caused by use of hand tools</a:t>
              </a:r>
              <a:r>
                <a:rPr lang="en-GB" sz="1300">
                  <a:solidFill>
                    <a:schemeClr val="tx1"/>
                  </a:solidFill>
                </a:rPr>
                <a:t>.</a:t>
              </a:r>
              <a:endParaRPr lang="en-US" sz="1300" b="0" kern="1200">
                <a:solidFill>
                  <a:schemeClr val="tx1"/>
                </a:solidFill>
              </a:endParaRPr>
            </a:p>
          </p:txBody>
        </p:sp>
        <p:sp>
          <p:nvSpPr>
            <p:cNvPr id="14" name="Freeform: Shape 13">
              <a:extLst>
                <a:ext uri="{FF2B5EF4-FFF2-40B4-BE49-F238E27FC236}">
                  <a16:creationId xmlns:a16="http://schemas.microsoft.com/office/drawing/2014/main" id="{1E6B415E-DFD4-1685-E43B-56B86DC5FE99}"/>
                </a:ext>
              </a:extLst>
            </p:cNvPr>
            <p:cNvSpPr/>
            <p:nvPr/>
          </p:nvSpPr>
          <p:spPr>
            <a:xfrm>
              <a:off x="6009662" y="4130397"/>
              <a:ext cx="2238364" cy="952069"/>
            </a:xfrm>
            <a:custGeom>
              <a:avLst/>
              <a:gdLst>
                <a:gd name="connsiteX0" fmla="*/ 0 w 3337785"/>
                <a:gd name="connsiteY0" fmla="*/ 0 h 2002671"/>
                <a:gd name="connsiteX1" fmla="*/ 3337785 w 3337785"/>
                <a:gd name="connsiteY1" fmla="*/ 0 h 2002671"/>
                <a:gd name="connsiteX2" fmla="*/ 3337785 w 3337785"/>
                <a:gd name="connsiteY2" fmla="*/ 2002671 h 2002671"/>
                <a:gd name="connsiteX3" fmla="*/ 0 w 3337785"/>
                <a:gd name="connsiteY3" fmla="*/ 2002671 h 2002671"/>
                <a:gd name="connsiteX4" fmla="*/ 0 w 3337785"/>
                <a:gd name="connsiteY4" fmla="*/ 0 h 200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7785" h="2002671">
                  <a:moveTo>
                    <a:pt x="0" y="0"/>
                  </a:moveTo>
                  <a:lnTo>
                    <a:pt x="3337785" y="0"/>
                  </a:lnTo>
                  <a:lnTo>
                    <a:pt x="3337785" y="2002671"/>
                  </a:lnTo>
                  <a:lnTo>
                    <a:pt x="0" y="2002671"/>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solidFill>
                    <a:schemeClr val="tx1"/>
                  </a:solidFill>
                </a:rPr>
                <a:t>Dermatitis</a:t>
              </a:r>
            </a:p>
            <a:p>
              <a:pPr marL="0" lvl="0" indent="0" algn="ctr" defTabSz="577850">
                <a:lnSpc>
                  <a:spcPct val="90000"/>
                </a:lnSpc>
                <a:spcBef>
                  <a:spcPct val="0"/>
                </a:spcBef>
                <a:spcAft>
                  <a:spcPct val="35000"/>
                </a:spcAft>
                <a:buNone/>
              </a:pPr>
              <a:r>
                <a:rPr lang="en-GB" sz="1300" kern="1200">
                  <a:solidFill>
                    <a:schemeClr val="tx1"/>
                  </a:solidFill>
                </a:rPr>
                <a:t>Skin irritation caused by chemicals and other substances</a:t>
              </a:r>
              <a:endParaRPr lang="en-US" sz="1300" kern="1200">
                <a:solidFill>
                  <a:schemeClr val="tx1"/>
                </a:solidFill>
              </a:endParaRPr>
            </a:p>
          </p:txBody>
        </p:sp>
        <p:sp>
          <p:nvSpPr>
            <p:cNvPr id="15" name="Freeform: Shape 14">
              <a:extLst>
                <a:ext uri="{FF2B5EF4-FFF2-40B4-BE49-F238E27FC236}">
                  <a16:creationId xmlns:a16="http://schemas.microsoft.com/office/drawing/2014/main" id="{4C6F442D-6F9B-16FC-D03F-495F3DC74795}"/>
                </a:ext>
              </a:extLst>
            </p:cNvPr>
            <p:cNvSpPr/>
            <p:nvPr/>
          </p:nvSpPr>
          <p:spPr>
            <a:xfrm>
              <a:off x="3276860" y="4130398"/>
              <a:ext cx="2245228" cy="952069"/>
            </a:xfrm>
            <a:custGeom>
              <a:avLst/>
              <a:gdLst>
                <a:gd name="connsiteX0" fmla="*/ 0 w 2245228"/>
                <a:gd name="connsiteY0" fmla="*/ 0 h 952069"/>
                <a:gd name="connsiteX1" fmla="*/ 2245228 w 2245228"/>
                <a:gd name="connsiteY1" fmla="*/ 0 h 952069"/>
                <a:gd name="connsiteX2" fmla="*/ 2245228 w 2245228"/>
                <a:gd name="connsiteY2" fmla="*/ 952069 h 952069"/>
                <a:gd name="connsiteX3" fmla="*/ 0 w 2245228"/>
                <a:gd name="connsiteY3" fmla="*/ 952069 h 952069"/>
                <a:gd name="connsiteX4" fmla="*/ 0 w 2245228"/>
                <a:gd name="connsiteY4" fmla="*/ 0 h 95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228" h="952069">
                  <a:moveTo>
                    <a:pt x="0" y="0"/>
                  </a:moveTo>
                  <a:lnTo>
                    <a:pt x="2245228" y="0"/>
                  </a:lnTo>
                  <a:lnTo>
                    <a:pt x="2245228" y="952069"/>
                  </a:lnTo>
                  <a:lnTo>
                    <a:pt x="0" y="952069"/>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solidFill>
                    <a:schemeClr val="tx1"/>
                  </a:solidFill>
                </a:rPr>
                <a:t>Crushes</a:t>
              </a:r>
            </a:p>
            <a:p>
              <a:pPr marL="0" lvl="0" indent="0" algn="ctr" defTabSz="577850">
                <a:lnSpc>
                  <a:spcPct val="90000"/>
                </a:lnSpc>
                <a:spcBef>
                  <a:spcPct val="0"/>
                </a:spcBef>
                <a:spcAft>
                  <a:spcPct val="35000"/>
                </a:spcAft>
                <a:buNone/>
              </a:pPr>
              <a:r>
                <a:rPr lang="en-GB" sz="1300" kern="1200">
                  <a:solidFill>
                    <a:schemeClr val="tx1"/>
                  </a:solidFill>
                </a:rPr>
                <a:t>Often caused by poor manual handling</a:t>
              </a:r>
            </a:p>
          </p:txBody>
        </p:sp>
        <p:sp>
          <p:nvSpPr>
            <p:cNvPr id="16" name="Freeform: Shape 15">
              <a:extLst>
                <a:ext uri="{FF2B5EF4-FFF2-40B4-BE49-F238E27FC236}">
                  <a16:creationId xmlns:a16="http://schemas.microsoft.com/office/drawing/2014/main" id="{4373D3D3-140A-211E-6B1F-EAC378CBFCD8}"/>
                </a:ext>
              </a:extLst>
            </p:cNvPr>
            <p:cNvSpPr/>
            <p:nvPr/>
          </p:nvSpPr>
          <p:spPr>
            <a:xfrm>
              <a:off x="538445" y="4130399"/>
              <a:ext cx="2245228" cy="952069"/>
            </a:xfrm>
            <a:custGeom>
              <a:avLst/>
              <a:gdLst>
                <a:gd name="connsiteX0" fmla="*/ 0 w 2245228"/>
                <a:gd name="connsiteY0" fmla="*/ 0 h 952069"/>
                <a:gd name="connsiteX1" fmla="*/ 2245228 w 2245228"/>
                <a:gd name="connsiteY1" fmla="*/ 0 h 952069"/>
                <a:gd name="connsiteX2" fmla="*/ 2245228 w 2245228"/>
                <a:gd name="connsiteY2" fmla="*/ 952069 h 952069"/>
                <a:gd name="connsiteX3" fmla="*/ 0 w 2245228"/>
                <a:gd name="connsiteY3" fmla="*/ 952069 h 952069"/>
                <a:gd name="connsiteX4" fmla="*/ 0 w 2245228"/>
                <a:gd name="connsiteY4" fmla="*/ 0 h 95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228" h="952069">
                  <a:moveTo>
                    <a:pt x="0" y="0"/>
                  </a:moveTo>
                  <a:lnTo>
                    <a:pt x="2245228" y="0"/>
                  </a:lnTo>
                  <a:lnTo>
                    <a:pt x="2245228" y="952069"/>
                  </a:lnTo>
                  <a:lnTo>
                    <a:pt x="0" y="952069"/>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solidFill>
                    <a:schemeClr val="tx1"/>
                  </a:solidFill>
                </a:rPr>
                <a:t>Burns</a:t>
              </a:r>
            </a:p>
            <a:p>
              <a:pPr marL="0" lvl="0" indent="0" algn="ctr" defTabSz="577850">
                <a:lnSpc>
                  <a:spcPct val="90000"/>
                </a:lnSpc>
                <a:spcBef>
                  <a:spcPct val="0"/>
                </a:spcBef>
                <a:spcAft>
                  <a:spcPct val="35000"/>
                </a:spcAft>
                <a:buNone/>
              </a:pPr>
              <a:r>
                <a:rPr lang="en-GB" sz="1300" kern="1200">
                  <a:solidFill>
                    <a:schemeClr val="tx1"/>
                  </a:solidFill>
                </a:rPr>
                <a:t>Thermal, chemical and rope burns. </a:t>
              </a:r>
              <a:endParaRPr lang="en-US" sz="1300" kern="1200">
                <a:solidFill>
                  <a:schemeClr val="tx1"/>
                </a:solidFill>
              </a:endParaRPr>
            </a:p>
          </p:txBody>
        </p:sp>
        <p:sp>
          <p:nvSpPr>
            <p:cNvPr id="17" name="Freeform: Shape 16">
              <a:extLst>
                <a:ext uri="{FF2B5EF4-FFF2-40B4-BE49-F238E27FC236}">
                  <a16:creationId xmlns:a16="http://schemas.microsoft.com/office/drawing/2014/main" id="{26D45109-4FC4-EE21-245E-655556298DE1}"/>
                </a:ext>
              </a:extLst>
            </p:cNvPr>
            <p:cNvSpPr/>
            <p:nvPr/>
          </p:nvSpPr>
          <p:spPr>
            <a:xfrm>
              <a:off x="8887827" y="4130396"/>
              <a:ext cx="2245228" cy="952069"/>
            </a:xfrm>
            <a:custGeom>
              <a:avLst/>
              <a:gdLst>
                <a:gd name="connsiteX0" fmla="*/ 0 w 2245228"/>
                <a:gd name="connsiteY0" fmla="*/ 0 h 952069"/>
                <a:gd name="connsiteX1" fmla="*/ 2245228 w 2245228"/>
                <a:gd name="connsiteY1" fmla="*/ 0 h 952069"/>
                <a:gd name="connsiteX2" fmla="*/ 2245228 w 2245228"/>
                <a:gd name="connsiteY2" fmla="*/ 952069 h 952069"/>
                <a:gd name="connsiteX3" fmla="*/ 0 w 2245228"/>
                <a:gd name="connsiteY3" fmla="*/ 952069 h 952069"/>
                <a:gd name="connsiteX4" fmla="*/ 0 w 2245228"/>
                <a:gd name="connsiteY4" fmla="*/ 0 h 95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5228" h="952069">
                  <a:moveTo>
                    <a:pt x="0" y="0"/>
                  </a:moveTo>
                  <a:lnTo>
                    <a:pt x="2245228" y="0"/>
                  </a:lnTo>
                  <a:lnTo>
                    <a:pt x="2245228" y="952069"/>
                  </a:lnTo>
                  <a:lnTo>
                    <a:pt x="0" y="952069"/>
                  </a:lnTo>
                  <a:lnTo>
                    <a:pt x="0" y="0"/>
                  </a:lnTo>
                  <a:close/>
                </a:path>
              </a:pathLst>
            </a:custGeom>
            <a:solidFill>
              <a:srgbClr val="F8D6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a:solidFill>
                    <a:schemeClr val="tx1"/>
                  </a:solidFill>
                </a:rPr>
                <a:t>Fractures</a:t>
              </a:r>
            </a:p>
            <a:p>
              <a:pPr marL="0" lvl="0" indent="0" algn="ctr" defTabSz="577850">
                <a:lnSpc>
                  <a:spcPct val="90000"/>
                </a:lnSpc>
                <a:spcBef>
                  <a:spcPct val="0"/>
                </a:spcBef>
                <a:spcAft>
                  <a:spcPct val="35000"/>
                </a:spcAft>
                <a:buNone/>
              </a:pPr>
              <a:r>
                <a:rPr lang="en-US" sz="1300" kern="1200">
                  <a:solidFill>
                    <a:schemeClr val="tx1"/>
                  </a:solidFill>
                </a:rPr>
                <a:t>The hand is made up of 27 bones. </a:t>
              </a:r>
              <a:r>
                <a:rPr lang="en-US" sz="1300">
                  <a:solidFill>
                    <a:schemeClr val="tx1"/>
                  </a:solidFill>
                </a:rPr>
                <a:t>Excessive force can cause these to break.</a:t>
              </a:r>
              <a:endParaRPr lang="en-US" sz="1300" kern="1200">
                <a:solidFill>
                  <a:schemeClr val="tx1"/>
                </a:solidFill>
              </a:endParaRPr>
            </a:p>
          </p:txBody>
        </p:sp>
      </p:grpSp>
      <p:pic>
        <p:nvPicPr>
          <p:cNvPr id="21" name="Picture 20">
            <a:extLst>
              <a:ext uri="{FF2B5EF4-FFF2-40B4-BE49-F238E27FC236}">
                <a16:creationId xmlns:a16="http://schemas.microsoft.com/office/drawing/2014/main" id="{903E4AD8-C033-1B15-0CA0-DE48CED2D463}"/>
              </a:ext>
            </a:extLst>
          </p:cNvPr>
          <p:cNvPicPr>
            <a:picLocks noChangeAspect="1"/>
          </p:cNvPicPr>
          <p:nvPr/>
        </p:nvPicPr>
        <p:blipFill>
          <a:blip r:embed="rId6"/>
          <a:stretch>
            <a:fillRect/>
          </a:stretch>
        </p:blipFill>
        <p:spPr>
          <a:xfrm>
            <a:off x="3533962" y="5132008"/>
            <a:ext cx="1694433" cy="1155112"/>
          </a:xfrm>
          <a:prstGeom prst="rect">
            <a:avLst/>
          </a:prstGeom>
        </p:spPr>
      </p:pic>
      <p:pic>
        <p:nvPicPr>
          <p:cNvPr id="25" name="Picture 24">
            <a:extLst>
              <a:ext uri="{FF2B5EF4-FFF2-40B4-BE49-F238E27FC236}">
                <a16:creationId xmlns:a16="http://schemas.microsoft.com/office/drawing/2014/main" id="{F7935163-E716-CDC9-3C20-FE08FEB8FA34}"/>
              </a:ext>
            </a:extLst>
          </p:cNvPr>
          <p:cNvPicPr>
            <a:picLocks noChangeAspect="1"/>
          </p:cNvPicPr>
          <p:nvPr/>
        </p:nvPicPr>
        <p:blipFill>
          <a:blip r:embed="rId7"/>
          <a:stretch>
            <a:fillRect/>
          </a:stretch>
        </p:blipFill>
        <p:spPr>
          <a:xfrm>
            <a:off x="913425" y="2803261"/>
            <a:ext cx="1224446" cy="1231524"/>
          </a:xfrm>
          <a:prstGeom prst="rect">
            <a:avLst/>
          </a:prstGeom>
        </p:spPr>
      </p:pic>
      <p:pic>
        <p:nvPicPr>
          <p:cNvPr id="29" name="Picture 28">
            <a:extLst>
              <a:ext uri="{FF2B5EF4-FFF2-40B4-BE49-F238E27FC236}">
                <a16:creationId xmlns:a16="http://schemas.microsoft.com/office/drawing/2014/main" id="{88484D50-D6D7-2A91-B208-EAF01FA70D63}"/>
              </a:ext>
            </a:extLst>
          </p:cNvPr>
          <p:cNvPicPr>
            <a:picLocks noChangeAspect="1"/>
          </p:cNvPicPr>
          <p:nvPr/>
        </p:nvPicPr>
        <p:blipFill>
          <a:blip r:embed="rId8"/>
          <a:stretch>
            <a:fillRect/>
          </a:stretch>
        </p:blipFill>
        <p:spPr>
          <a:xfrm>
            <a:off x="9125936" y="2667948"/>
            <a:ext cx="1862137" cy="1366837"/>
          </a:xfrm>
          <a:prstGeom prst="rect">
            <a:avLst/>
          </a:prstGeom>
        </p:spPr>
      </p:pic>
      <p:pic>
        <p:nvPicPr>
          <p:cNvPr id="31" name="Picture 30">
            <a:extLst>
              <a:ext uri="{FF2B5EF4-FFF2-40B4-BE49-F238E27FC236}">
                <a16:creationId xmlns:a16="http://schemas.microsoft.com/office/drawing/2014/main" id="{F5DE10D7-C6F7-C470-ED96-37599C821518}"/>
              </a:ext>
            </a:extLst>
          </p:cNvPr>
          <p:cNvPicPr>
            <a:picLocks noChangeAspect="1"/>
          </p:cNvPicPr>
          <p:nvPr/>
        </p:nvPicPr>
        <p:blipFill>
          <a:blip r:embed="rId9"/>
          <a:stretch>
            <a:fillRect/>
          </a:stretch>
        </p:blipFill>
        <p:spPr>
          <a:xfrm>
            <a:off x="6666339" y="2753770"/>
            <a:ext cx="1224446" cy="1288692"/>
          </a:xfrm>
          <a:prstGeom prst="rect">
            <a:avLst/>
          </a:prstGeom>
        </p:spPr>
      </p:pic>
    </p:spTree>
    <p:extLst>
      <p:ext uri="{BB962C8B-B14F-4D97-AF65-F5344CB8AC3E}">
        <p14:creationId xmlns:p14="http://schemas.microsoft.com/office/powerpoint/2010/main" val="287153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DD8F6-4712-704B-1D9B-20E2BCDFDB0E}"/>
              </a:ext>
            </a:extLst>
          </p:cNvPr>
          <p:cNvSpPr>
            <a:spLocks noGrp="1"/>
          </p:cNvSpPr>
          <p:nvPr>
            <p:ph type="title"/>
          </p:nvPr>
        </p:nvSpPr>
        <p:spPr/>
        <p:txBody>
          <a:bodyPr>
            <a:normAutofit/>
          </a:bodyPr>
          <a:lstStyle/>
          <a:p>
            <a:r>
              <a:rPr lang="en-GB" sz="3600"/>
              <a:t>Hand Safety Controls</a:t>
            </a:r>
          </a:p>
        </p:txBody>
      </p:sp>
      <p:graphicFrame>
        <p:nvGraphicFramePr>
          <p:cNvPr id="4" name="Content Placeholder 2">
            <a:extLst>
              <a:ext uri="{FF2B5EF4-FFF2-40B4-BE49-F238E27FC236}">
                <a16:creationId xmlns:a16="http://schemas.microsoft.com/office/drawing/2014/main" id="{F9DB00C2-E8F2-873F-AD09-818D1432D719}"/>
              </a:ext>
            </a:extLst>
          </p:cNvPr>
          <p:cNvGraphicFramePr>
            <a:graphicFrameLocks noGrp="1"/>
          </p:cNvGraphicFramePr>
          <p:nvPr>
            <p:ph idx="1"/>
            <p:extLst>
              <p:ext uri="{D42A27DB-BD31-4B8C-83A1-F6EECF244321}">
                <p14:modId xmlns:p14="http://schemas.microsoft.com/office/powerpoint/2010/main" val="3499308168"/>
              </p:ext>
            </p:extLst>
          </p:nvPr>
        </p:nvGraphicFramePr>
        <p:xfrm>
          <a:off x="838199" y="1602557"/>
          <a:ext cx="10851037" cy="4574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Clapping hands outline">
            <a:extLst>
              <a:ext uri="{FF2B5EF4-FFF2-40B4-BE49-F238E27FC236}">
                <a16:creationId xmlns:a16="http://schemas.microsoft.com/office/drawing/2014/main" id="{C51A144A-4E90-7029-DDEF-FA93A7D20E6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1301" y="3874421"/>
            <a:ext cx="2302497" cy="2302497"/>
          </a:xfrm>
          <a:prstGeom prst="rect">
            <a:avLst/>
          </a:prstGeom>
        </p:spPr>
      </p:pic>
    </p:spTree>
    <p:extLst>
      <p:ext uri="{BB962C8B-B14F-4D97-AF65-F5344CB8AC3E}">
        <p14:creationId xmlns:p14="http://schemas.microsoft.com/office/powerpoint/2010/main" val="185742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7D8C28E-9008-470C-8820-99AD5E662136}"/>
              </a:ext>
            </a:extLst>
          </p:cNvPr>
          <p:cNvGrpSpPr/>
          <p:nvPr/>
        </p:nvGrpSpPr>
        <p:grpSpPr>
          <a:xfrm>
            <a:off x="838200" y="1758082"/>
            <a:ext cx="10365713" cy="4461847"/>
            <a:chOff x="888809" y="2489047"/>
            <a:chExt cx="10903001" cy="4019718"/>
          </a:xfrm>
        </p:grpSpPr>
        <p:sp>
          <p:nvSpPr>
            <p:cNvPr id="5" name="Freeform: Shape 4">
              <a:extLst>
                <a:ext uri="{FF2B5EF4-FFF2-40B4-BE49-F238E27FC236}">
                  <a16:creationId xmlns:a16="http://schemas.microsoft.com/office/drawing/2014/main" id="{5A4CEAF8-D50B-D939-110C-A612F99FC8B1}"/>
                </a:ext>
              </a:extLst>
            </p:cNvPr>
            <p:cNvSpPr/>
            <p:nvPr/>
          </p:nvSpPr>
          <p:spPr>
            <a:xfrm>
              <a:off x="888809" y="2489047"/>
              <a:ext cx="4994823" cy="4019718"/>
            </a:xfrm>
            <a:custGeom>
              <a:avLst/>
              <a:gdLst>
                <a:gd name="connsiteX0" fmla="*/ 0 w 6763488"/>
                <a:gd name="connsiteY0" fmla="*/ 154657 h 927926"/>
                <a:gd name="connsiteX1" fmla="*/ 154657 w 6763488"/>
                <a:gd name="connsiteY1" fmla="*/ 0 h 927926"/>
                <a:gd name="connsiteX2" fmla="*/ 6608831 w 6763488"/>
                <a:gd name="connsiteY2" fmla="*/ 0 h 927926"/>
                <a:gd name="connsiteX3" fmla="*/ 6763488 w 6763488"/>
                <a:gd name="connsiteY3" fmla="*/ 154657 h 927926"/>
                <a:gd name="connsiteX4" fmla="*/ 6763488 w 6763488"/>
                <a:gd name="connsiteY4" fmla="*/ 773269 h 927926"/>
                <a:gd name="connsiteX5" fmla="*/ 6608831 w 6763488"/>
                <a:gd name="connsiteY5" fmla="*/ 927926 h 927926"/>
                <a:gd name="connsiteX6" fmla="*/ 154657 w 6763488"/>
                <a:gd name="connsiteY6" fmla="*/ 927926 h 927926"/>
                <a:gd name="connsiteX7" fmla="*/ 0 w 6763488"/>
                <a:gd name="connsiteY7" fmla="*/ 773269 h 927926"/>
                <a:gd name="connsiteX8" fmla="*/ 0 w 6763488"/>
                <a:gd name="connsiteY8" fmla="*/ 154657 h 927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3488" h="927926">
                  <a:moveTo>
                    <a:pt x="0" y="154657"/>
                  </a:moveTo>
                  <a:cubicBezTo>
                    <a:pt x="0" y="69242"/>
                    <a:pt x="69242" y="0"/>
                    <a:pt x="154657" y="0"/>
                  </a:cubicBezTo>
                  <a:lnTo>
                    <a:pt x="6608831" y="0"/>
                  </a:lnTo>
                  <a:cubicBezTo>
                    <a:pt x="6694246" y="0"/>
                    <a:pt x="6763488" y="69242"/>
                    <a:pt x="6763488" y="154657"/>
                  </a:cubicBezTo>
                  <a:lnTo>
                    <a:pt x="6763488" y="773269"/>
                  </a:lnTo>
                  <a:cubicBezTo>
                    <a:pt x="6763488" y="858684"/>
                    <a:pt x="6694246" y="927926"/>
                    <a:pt x="6608831" y="927926"/>
                  </a:cubicBezTo>
                  <a:lnTo>
                    <a:pt x="154657" y="927926"/>
                  </a:lnTo>
                  <a:cubicBezTo>
                    <a:pt x="69242" y="927926"/>
                    <a:pt x="0" y="858684"/>
                    <a:pt x="0" y="773269"/>
                  </a:cubicBezTo>
                  <a:lnTo>
                    <a:pt x="0" y="154657"/>
                  </a:lnTo>
                  <a:close/>
                </a:path>
              </a:pathLst>
            </a:custGeom>
            <a:noFill/>
            <a:ln w="15875">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018" tIns="91018" rIns="91018" bIns="91018" numCol="1" spcCol="1270" anchor="t" anchorCtr="0">
              <a:noAutofit/>
            </a:bodyPr>
            <a:lstStyle/>
            <a:p>
              <a:pPr marL="0" lvl="0" indent="0" algn="l" defTabSz="533400">
                <a:lnSpc>
                  <a:spcPct val="90000"/>
                </a:lnSpc>
                <a:spcBef>
                  <a:spcPct val="0"/>
                </a:spcBef>
                <a:spcAft>
                  <a:spcPct val="35000"/>
                </a:spcAft>
                <a:buNone/>
              </a:pPr>
              <a:r>
                <a:rPr lang="en-US" sz="1600" b="1">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Incident</a:t>
              </a:r>
              <a:r>
                <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 - On arrival onsite at a lighthouse </a:t>
              </a:r>
              <a:r>
                <a:rPr lang="en-US" sz="1600">
                  <a:solidFill>
                    <a:schemeClr val="tx1"/>
                  </a:solidFill>
                  <a:latin typeface="Lucida Sans" panose="020B0602030504020204" pitchFamily="34" charset="0"/>
                  <a:ea typeface="Times New Roman" panose="02020603050405020304" pitchFamily="18" charset="0"/>
                  <a:cs typeface="Times New Roman" panose="02020603050405020304" pitchFamily="18" charset="0"/>
                </a:rPr>
                <a:t>the generator was found to be faulty. After seeking advice from an engineer an employee tried to loosen a bolt. </a:t>
              </a:r>
              <a:r>
                <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The spanner slipped and they caught their finger resulting in a deep cut.</a:t>
              </a:r>
            </a:p>
            <a:p>
              <a:pPr marL="0" lvl="0" indent="0" algn="l" defTabSz="533400">
                <a:lnSpc>
                  <a:spcPct val="90000"/>
                </a:lnSpc>
                <a:spcBef>
                  <a:spcPct val="0"/>
                </a:spcBef>
                <a:spcAft>
                  <a:spcPct val="35000"/>
                </a:spcAft>
                <a:buNone/>
              </a:pPr>
              <a:endParaRPr lang="en-US" sz="1600" b="1">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endParaRPr>
            </a:p>
            <a:p>
              <a:pPr marL="0" lvl="0" indent="0" algn="l" defTabSz="533400">
                <a:lnSpc>
                  <a:spcPct val="90000"/>
                </a:lnSpc>
                <a:spcBef>
                  <a:spcPct val="0"/>
                </a:spcBef>
                <a:spcAft>
                  <a:spcPct val="35000"/>
                </a:spcAft>
                <a:buNone/>
              </a:pPr>
              <a:r>
                <a:rPr lang="en-US" sz="1600" b="1">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Lesson learnt </a:t>
              </a:r>
              <a:r>
                <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 While no improper actions had occurred, it highlights the importance of visual checks before starting any work involving tools or machinery. </a:t>
              </a:r>
            </a:p>
            <a:p>
              <a:pPr marL="0" lvl="0" indent="0" algn="l" defTabSz="533400">
                <a:lnSpc>
                  <a:spcPct val="90000"/>
                </a:lnSpc>
                <a:spcBef>
                  <a:spcPct val="0"/>
                </a:spcBef>
                <a:spcAft>
                  <a:spcPct val="35000"/>
                </a:spcAft>
                <a:buNone/>
              </a:pPr>
              <a:endParaRPr lang="en-US" sz="1600" b="0" kern="1200">
                <a:solidFill>
                  <a:schemeClr val="tx1"/>
                </a:solidFill>
                <a:latin typeface="Lucida Sans" panose="020B0602030504020204" pitchFamily="34" charset="0"/>
                <a:cs typeface="Times New Roman" panose="02020603050405020304" pitchFamily="18" charset="0"/>
              </a:endParaRPr>
            </a:p>
            <a:p>
              <a:pPr marL="0" lvl="0" indent="0" algn="l" defTabSz="533400">
                <a:lnSpc>
                  <a:spcPct val="90000"/>
                </a:lnSpc>
                <a:spcBef>
                  <a:spcPct val="0"/>
                </a:spcBef>
                <a:spcAft>
                  <a:spcPct val="35000"/>
                </a:spcAft>
                <a:buNone/>
              </a:pPr>
              <a:endParaRPr lang="en-US" sz="1100" b="0" kern="1200">
                <a:solidFill>
                  <a:schemeClr val="tx1"/>
                </a:solidFill>
              </a:endParaRPr>
            </a:p>
          </p:txBody>
        </p:sp>
        <p:sp>
          <p:nvSpPr>
            <p:cNvPr id="7" name="Freeform: Shape 6">
              <a:extLst>
                <a:ext uri="{FF2B5EF4-FFF2-40B4-BE49-F238E27FC236}">
                  <a16:creationId xmlns:a16="http://schemas.microsoft.com/office/drawing/2014/main" id="{FAB9A367-C196-EA83-BC7E-934CE4EF0CAA}"/>
                </a:ext>
              </a:extLst>
            </p:cNvPr>
            <p:cNvSpPr/>
            <p:nvPr/>
          </p:nvSpPr>
          <p:spPr>
            <a:xfrm>
              <a:off x="6419139" y="2489047"/>
              <a:ext cx="5372671" cy="4019718"/>
            </a:xfrm>
            <a:custGeom>
              <a:avLst/>
              <a:gdLst>
                <a:gd name="connsiteX0" fmla="*/ 0 w 6763488"/>
                <a:gd name="connsiteY0" fmla="*/ 154657 h 927926"/>
                <a:gd name="connsiteX1" fmla="*/ 154657 w 6763488"/>
                <a:gd name="connsiteY1" fmla="*/ 0 h 927926"/>
                <a:gd name="connsiteX2" fmla="*/ 6608831 w 6763488"/>
                <a:gd name="connsiteY2" fmla="*/ 0 h 927926"/>
                <a:gd name="connsiteX3" fmla="*/ 6763488 w 6763488"/>
                <a:gd name="connsiteY3" fmla="*/ 154657 h 927926"/>
                <a:gd name="connsiteX4" fmla="*/ 6763488 w 6763488"/>
                <a:gd name="connsiteY4" fmla="*/ 773269 h 927926"/>
                <a:gd name="connsiteX5" fmla="*/ 6608831 w 6763488"/>
                <a:gd name="connsiteY5" fmla="*/ 927926 h 927926"/>
                <a:gd name="connsiteX6" fmla="*/ 154657 w 6763488"/>
                <a:gd name="connsiteY6" fmla="*/ 927926 h 927926"/>
                <a:gd name="connsiteX7" fmla="*/ 0 w 6763488"/>
                <a:gd name="connsiteY7" fmla="*/ 773269 h 927926"/>
                <a:gd name="connsiteX8" fmla="*/ 0 w 6763488"/>
                <a:gd name="connsiteY8" fmla="*/ 154657 h 927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3488" h="927926">
                  <a:moveTo>
                    <a:pt x="0" y="154657"/>
                  </a:moveTo>
                  <a:cubicBezTo>
                    <a:pt x="0" y="69242"/>
                    <a:pt x="69242" y="0"/>
                    <a:pt x="154657" y="0"/>
                  </a:cubicBezTo>
                  <a:lnTo>
                    <a:pt x="6608831" y="0"/>
                  </a:lnTo>
                  <a:cubicBezTo>
                    <a:pt x="6694246" y="0"/>
                    <a:pt x="6763488" y="69242"/>
                    <a:pt x="6763488" y="154657"/>
                  </a:cubicBezTo>
                  <a:lnTo>
                    <a:pt x="6763488" y="773269"/>
                  </a:lnTo>
                  <a:cubicBezTo>
                    <a:pt x="6763488" y="858684"/>
                    <a:pt x="6694246" y="927926"/>
                    <a:pt x="6608831" y="927926"/>
                  </a:cubicBezTo>
                  <a:lnTo>
                    <a:pt x="154657" y="927926"/>
                  </a:lnTo>
                  <a:cubicBezTo>
                    <a:pt x="69242" y="927926"/>
                    <a:pt x="0" y="858684"/>
                    <a:pt x="0" y="773269"/>
                  </a:cubicBezTo>
                  <a:lnTo>
                    <a:pt x="0" y="154657"/>
                  </a:lnTo>
                  <a:close/>
                </a:path>
              </a:pathLst>
            </a:custGeom>
            <a:noFill/>
            <a:ln w="19050">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018" tIns="91018" rIns="91018" bIns="91018" numCol="1" spcCol="1270" anchor="t" anchorCtr="0">
              <a:noAutofit/>
            </a:bodyPr>
            <a:lstStyle/>
            <a:p>
              <a:pPr defTabSz="533400">
                <a:lnSpc>
                  <a:spcPct val="90000"/>
                </a:lnSpc>
                <a:spcBef>
                  <a:spcPct val="0"/>
                </a:spcBef>
                <a:spcAft>
                  <a:spcPct val="35000"/>
                </a:spcAft>
              </a:pPr>
              <a:r>
                <a:rPr lang="en-US" sz="1600" b="1">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Incident</a:t>
              </a:r>
              <a:r>
                <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 - After completing an abseil to clean the external of a building, a TRAC employee attempted to climb up onto the adjacent roof canopy. As they had been power washing, the stainless steel roof they were standing on was wet causing them to slip and catch their</a:t>
              </a:r>
              <a:r>
                <a:rPr lang="en-US" sz="1600">
                  <a:solidFill>
                    <a:schemeClr val="tx1"/>
                  </a:solidFill>
                  <a:latin typeface="Lucida Sans" panose="020B0602030504020204" pitchFamily="34" charset="0"/>
                  <a:ea typeface="Times New Roman" panose="02020603050405020304" pitchFamily="18" charset="0"/>
                  <a:cs typeface="Times New Roman" panose="02020603050405020304" pitchFamily="18" charset="0"/>
                </a:rPr>
                <a:t> </a:t>
              </a:r>
              <a:r>
                <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finger on a sharp edge on the upper roof.</a:t>
              </a:r>
            </a:p>
            <a:p>
              <a:pPr defTabSz="533400">
                <a:lnSpc>
                  <a:spcPct val="90000"/>
                </a:lnSpc>
                <a:spcBef>
                  <a:spcPct val="0"/>
                </a:spcBef>
                <a:spcAft>
                  <a:spcPct val="35000"/>
                </a:spcAft>
              </a:pPr>
              <a:endParaRPr lang="en-US" sz="1600" b="1">
                <a:solidFill>
                  <a:schemeClr val="tx1"/>
                </a:solidFill>
                <a:latin typeface="Lucida Sans" panose="020B0602030504020204" pitchFamily="34" charset="0"/>
                <a:ea typeface="Times New Roman" panose="02020603050405020304" pitchFamily="18" charset="0"/>
                <a:cs typeface="Times New Roman" panose="02020603050405020304" pitchFamily="18" charset="0"/>
              </a:endParaRPr>
            </a:p>
            <a:p>
              <a:pPr defTabSz="533400">
                <a:lnSpc>
                  <a:spcPct val="90000"/>
                </a:lnSpc>
                <a:spcBef>
                  <a:spcPct val="0"/>
                </a:spcBef>
                <a:spcAft>
                  <a:spcPct val="35000"/>
                </a:spcAft>
              </a:pPr>
              <a:r>
                <a:rPr lang="en-US" sz="1600" b="1">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Lesson learnt </a:t>
              </a:r>
              <a:r>
                <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 </a:t>
              </a:r>
              <a:r>
                <a:rPr lang="en-US" sz="1600">
                  <a:solidFill>
                    <a:schemeClr val="tx1"/>
                  </a:solidFill>
                  <a:latin typeface="Lucida Sans" panose="020B0602030504020204" pitchFamily="34" charset="0"/>
                  <a:ea typeface="Times New Roman" panose="02020603050405020304" pitchFamily="18" charset="0"/>
                  <a:cs typeface="Times New Roman" panose="02020603050405020304" pitchFamily="18" charset="0"/>
                </a:rPr>
                <a:t>Be aware of slip, trip and fall risks and highlight the extra danger involved with slippery surfaces. </a:t>
              </a:r>
            </a:p>
            <a:p>
              <a:pPr defTabSz="533400">
                <a:lnSpc>
                  <a:spcPct val="90000"/>
                </a:lnSpc>
                <a:spcBef>
                  <a:spcPct val="0"/>
                </a:spcBef>
                <a:spcAft>
                  <a:spcPct val="35000"/>
                </a:spcAft>
              </a:pPr>
              <a:endPar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endParaRPr>
            </a:p>
            <a:p>
              <a:pPr defTabSz="533400">
                <a:lnSpc>
                  <a:spcPct val="90000"/>
                </a:lnSpc>
                <a:spcBef>
                  <a:spcPct val="0"/>
                </a:spcBef>
                <a:spcAft>
                  <a:spcPct val="35000"/>
                </a:spcAft>
              </a:pPr>
              <a:endParaRPr lang="en-GB"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endParaRPr>
            </a:p>
            <a:p>
              <a:pPr marL="0" lvl="0" indent="0" algn="l" defTabSz="533400">
                <a:lnSpc>
                  <a:spcPct val="90000"/>
                </a:lnSpc>
                <a:spcBef>
                  <a:spcPct val="0"/>
                </a:spcBef>
                <a:spcAft>
                  <a:spcPct val="35000"/>
                </a:spcAft>
                <a:buNone/>
              </a:pPr>
              <a:r>
                <a:rPr lang="en-GB" sz="1200" kern="1200">
                  <a:solidFill>
                    <a:schemeClr val="tx1"/>
                  </a:solidFill>
                </a:rPr>
                <a:t> </a:t>
              </a:r>
              <a:endParaRPr lang="en-US" sz="1200" kern="1200">
                <a:solidFill>
                  <a:schemeClr val="tx1"/>
                </a:solidFill>
              </a:endParaRPr>
            </a:p>
          </p:txBody>
        </p:sp>
      </p:grpSp>
      <p:sp>
        <p:nvSpPr>
          <p:cNvPr id="2" name="Title 1">
            <a:extLst>
              <a:ext uri="{FF2B5EF4-FFF2-40B4-BE49-F238E27FC236}">
                <a16:creationId xmlns:a16="http://schemas.microsoft.com/office/drawing/2014/main" id="{C1FBF47D-B571-003B-B1A6-EA5E418D5393}"/>
              </a:ext>
            </a:extLst>
          </p:cNvPr>
          <p:cNvSpPr>
            <a:spLocks noGrp="1"/>
          </p:cNvSpPr>
          <p:nvPr>
            <p:ph type="title"/>
          </p:nvPr>
        </p:nvSpPr>
        <p:spPr/>
        <p:txBody>
          <a:bodyPr>
            <a:normAutofit/>
          </a:bodyPr>
          <a:lstStyle/>
          <a:p>
            <a:r>
              <a:rPr lang="en-GB" sz="3600"/>
              <a:t>TRAC Hand Incidents – Lessons Learnt</a:t>
            </a:r>
          </a:p>
        </p:txBody>
      </p:sp>
      <p:pic>
        <p:nvPicPr>
          <p:cNvPr id="12" name="Graphic 11" descr="Eye outline">
            <a:extLst>
              <a:ext uri="{FF2B5EF4-FFF2-40B4-BE49-F238E27FC236}">
                <a16:creationId xmlns:a16="http://schemas.microsoft.com/office/drawing/2014/main" id="{79A0C353-4E56-484E-2C8D-2FF90856F3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21388" y="4289764"/>
            <a:ext cx="1596013" cy="1596013"/>
          </a:xfrm>
          <a:prstGeom prst="rect">
            <a:avLst/>
          </a:prstGeom>
        </p:spPr>
      </p:pic>
      <p:pic>
        <p:nvPicPr>
          <p:cNvPr id="13" name="Graphic 12" descr="Slippery outline">
            <a:extLst>
              <a:ext uri="{FF2B5EF4-FFF2-40B4-BE49-F238E27FC236}">
                <a16:creationId xmlns:a16="http://schemas.microsoft.com/office/drawing/2014/main" id="{8A2C5153-79E7-ED05-80ED-63F42236AE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81213" y="4398577"/>
            <a:ext cx="1378386" cy="1378386"/>
          </a:xfrm>
          <a:prstGeom prst="rect">
            <a:avLst/>
          </a:prstGeom>
        </p:spPr>
      </p:pic>
    </p:spTree>
    <p:extLst>
      <p:ext uri="{BB962C8B-B14F-4D97-AF65-F5344CB8AC3E}">
        <p14:creationId xmlns:p14="http://schemas.microsoft.com/office/powerpoint/2010/main" val="1965495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F6E4-7744-6014-B908-DC4D0658BEF4}"/>
              </a:ext>
            </a:extLst>
          </p:cNvPr>
          <p:cNvSpPr>
            <a:spLocks noGrp="1"/>
          </p:cNvSpPr>
          <p:nvPr>
            <p:ph type="title"/>
          </p:nvPr>
        </p:nvSpPr>
        <p:spPr>
          <a:xfrm>
            <a:off x="838200" y="365125"/>
            <a:ext cx="9250345" cy="1325563"/>
          </a:xfrm>
        </p:spPr>
        <p:txBody>
          <a:bodyPr>
            <a:normAutofit/>
          </a:bodyPr>
          <a:lstStyle/>
          <a:p>
            <a:r>
              <a:rPr lang="en-GB" sz="3600"/>
              <a:t>TRAC Hand Incidents – Lesson Learnt</a:t>
            </a:r>
          </a:p>
        </p:txBody>
      </p:sp>
      <p:sp>
        <p:nvSpPr>
          <p:cNvPr id="6" name="Freeform: Shape 5">
            <a:extLst>
              <a:ext uri="{FF2B5EF4-FFF2-40B4-BE49-F238E27FC236}">
                <a16:creationId xmlns:a16="http://schemas.microsoft.com/office/drawing/2014/main" id="{1D483805-8C40-DFE1-79F4-FE40650C6ED6}"/>
              </a:ext>
            </a:extLst>
          </p:cNvPr>
          <p:cNvSpPr/>
          <p:nvPr/>
        </p:nvSpPr>
        <p:spPr>
          <a:xfrm>
            <a:off x="767862" y="1890130"/>
            <a:ext cx="5180762" cy="3077740"/>
          </a:xfrm>
          <a:custGeom>
            <a:avLst/>
            <a:gdLst>
              <a:gd name="connsiteX0" fmla="*/ 0 w 6763488"/>
              <a:gd name="connsiteY0" fmla="*/ 154657 h 927926"/>
              <a:gd name="connsiteX1" fmla="*/ 154657 w 6763488"/>
              <a:gd name="connsiteY1" fmla="*/ 0 h 927926"/>
              <a:gd name="connsiteX2" fmla="*/ 6608831 w 6763488"/>
              <a:gd name="connsiteY2" fmla="*/ 0 h 927926"/>
              <a:gd name="connsiteX3" fmla="*/ 6763488 w 6763488"/>
              <a:gd name="connsiteY3" fmla="*/ 154657 h 927926"/>
              <a:gd name="connsiteX4" fmla="*/ 6763488 w 6763488"/>
              <a:gd name="connsiteY4" fmla="*/ 773269 h 927926"/>
              <a:gd name="connsiteX5" fmla="*/ 6608831 w 6763488"/>
              <a:gd name="connsiteY5" fmla="*/ 927926 h 927926"/>
              <a:gd name="connsiteX6" fmla="*/ 154657 w 6763488"/>
              <a:gd name="connsiteY6" fmla="*/ 927926 h 927926"/>
              <a:gd name="connsiteX7" fmla="*/ 0 w 6763488"/>
              <a:gd name="connsiteY7" fmla="*/ 773269 h 927926"/>
              <a:gd name="connsiteX8" fmla="*/ 0 w 6763488"/>
              <a:gd name="connsiteY8" fmla="*/ 154657 h 927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3488" h="927926">
                <a:moveTo>
                  <a:pt x="0" y="154657"/>
                </a:moveTo>
                <a:cubicBezTo>
                  <a:pt x="0" y="69242"/>
                  <a:pt x="69242" y="0"/>
                  <a:pt x="154657" y="0"/>
                </a:cubicBezTo>
                <a:lnTo>
                  <a:pt x="6608831" y="0"/>
                </a:lnTo>
                <a:cubicBezTo>
                  <a:pt x="6694246" y="0"/>
                  <a:pt x="6763488" y="69242"/>
                  <a:pt x="6763488" y="154657"/>
                </a:cubicBezTo>
                <a:lnTo>
                  <a:pt x="6763488" y="773269"/>
                </a:lnTo>
                <a:cubicBezTo>
                  <a:pt x="6763488" y="858684"/>
                  <a:pt x="6694246" y="927926"/>
                  <a:pt x="6608831" y="927926"/>
                </a:cubicBezTo>
                <a:lnTo>
                  <a:pt x="154657" y="927926"/>
                </a:lnTo>
                <a:cubicBezTo>
                  <a:pt x="69242" y="927926"/>
                  <a:pt x="0" y="858684"/>
                  <a:pt x="0" y="773269"/>
                </a:cubicBezTo>
                <a:lnTo>
                  <a:pt x="0" y="154657"/>
                </a:lnTo>
                <a:close/>
              </a:path>
            </a:pathLst>
          </a:cu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018" tIns="91018" rIns="91018" bIns="91018" numCol="1" spcCol="1270" anchor="t" anchorCtr="0">
            <a:noAutofit/>
          </a:bodyPr>
          <a:lstStyle/>
          <a:p>
            <a:pPr marL="0" lvl="0" indent="0" algn="l" defTabSz="533400">
              <a:lnSpc>
                <a:spcPct val="90000"/>
              </a:lnSpc>
              <a:spcBef>
                <a:spcPct val="0"/>
              </a:spcBef>
              <a:spcAft>
                <a:spcPct val="35000"/>
              </a:spcAft>
              <a:buNone/>
            </a:pPr>
            <a:r>
              <a:rPr lang="en-US" sz="1600" b="1" dirty="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Incident</a:t>
            </a:r>
            <a:r>
              <a:rPr lang="en-US" sz="1600" dirty="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 - </a:t>
            </a:r>
            <a:r>
              <a:rPr lang="en-GB" sz="1600" dirty="0">
                <a:solidFill>
                  <a:schemeClr val="tx1"/>
                </a:solidFill>
                <a:latin typeface="Lucida Sans" panose="020B0602030504020204" pitchFamily="34" charset="0"/>
                <a:cs typeface="Times New Roman" panose="02020603050405020304" pitchFamily="18" charset="0"/>
              </a:rPr>
              <a:t>During work at a lighthouse it was noted that a hinge on one of the doors had failed. The door was removed for access. At the end of the day the door was lifted back into place when a gust of wind blew causing the lifter’s finger to be trapped between the door and the doorframe. </a:t>
            </a:r>
          </a:p>
          <a:p>
            <a:pPr marL="0" lvl="0" indent="0" algn="l" defTabSz="533400">
              <a:lnSpc>
                <a:spcPct val="90000"/>
              </a:lnSpc>
              <a:spcBef>
                <a:spcPct val="0"/>
              </a:spcBef>
              <a:spcAft>
                <a:spcPct val="35000"/>
              </a:spcAft>
              <a:buNone/>
            </a:pPr>
            <a:endParaRPr lang="en-GB" sz="1600" dirty="0">
              <a:solidFill>
                <a:schemeClr val="tx1"/>
              </a:solidFill>
              <a:latin typeface="Lucida Sans" panose="020B0602030504020204" pitchFamily="34" charset="0"/>
              <a:cs typeface="Times New Roman" panose="02020603050405020304" pitchFamily="18" charset="0"/>
            </a:endParaRPr>
          </a:p>
          <a:p>
            <a:pPr marL="0" lvl="0" indent="0" algn="l" defTabSz="533400">
              <a:lnSpc>
                <a:spcPct val="90000"/>
              </a:lnSpc>
              <a:spcBef>
                <a:spcPct val="0"/>
              </a:spcBef>
              <a:spcAft>
                <a:spcPct val="35000"/>
              </a:spcAft>
              <a:buNone/>
            </a:pPr>
            <a:r>
              <a:rPr lang="en-GB" sz="1600" b="1" dirty="0">
                <a:solidFill>
                  <a:schemeClr val="tx1"/>
                </a:solidFill>
                <a:latin typeface="Lucida Sans" panose="020B0602030504020204" pitchFamily="34" charset="0"/>
                <a:cs typeface="Times New Roman" panose="02020603050405020304" pitchFamily="18" charset="0"/>
              </a:rPr>
              <a:t>Lesson Learnt </a:t>
            </a:r>
            <a:r>
              <a:rPr lang="en-GB" sz="1600" dirty="0">
                <a:solidFill>
                  <a:schemeClr val="tx1"/>
                </a:solidFill>
                <a:latin typeface="Lucida Sans" panose="020B0602030504020204" pitchFamily="34" charset="0"/>
                <a:cs typeface="Times New Roman" panose="02020603050405020304" pitchFamily="18" charset="0"/>
              </a:rPr>
              <a:t>– In this case there was restricted space which prevented two people from carrying out the lift</a:t>
            </a:r>
            <a:r>
              <a:rPr lang="en-GB" sz="1600">
                <a:solidFill>
                  <a:schemeClr val="tx1"/>
                </a:solidFill>
                <a:latin typeface="Lucida Sans" panose="020B0602030504020204" pitchFamily="34" charset="0"/>
                <a:cs typeface="Times New Roman" panose="02020603050405020304" pitchFamily="18" charset="0"/>
              </a:rPr>
              <a:t>. However, it highlights the importance of situational awareness and good manual handling techniques.</a:t>
            </a:r>
          </a:p>
          <a:p>
            <a:pPr marL="0" lvl="0" indent="0" algn="l" defTabSz="533400">
              <a:lnSpc>
                <a:spcPct val="90000"/>
              </a:lnSpc>
              <a:spcBef>
                <a:spcPct val="0"/>
              </a:spcBef>
              <a:spcAft>
                <a:spcPct val="35000"/>
              </a:spcAft>
              <a:buNone/>
            </a:pPr>
            <a:endParaRPr lang="en-GB" sz="1400" dirty="0">
              <a:solidFill>
                <a:schemeClr val="tx1"/>
              </a:solidFill>
              <a:latin typeface="Lucida Sans" panose="020B0602030504020204" pitchFamily="34" charset="0"/>
              <a:cs typeface="Times New Roman" panose="02020603050405020304" pitchFamily="18" charset="0"/>
            </a:endParaRPr>
          </a:p>
          <a:p>
            <a:pPr marL="0" lvl="0" indent="0" algn="l" defTabSz="533400">
              <a:lnSpc>
                <a:spcPct val="90000"/>
              </a:lnSpc>
              <a:spcBef>
                <a:spcPct val="0"/>
              </a:spcBef>
              <a:spcAft>
                <a:spcPct val="35000"/>
              </a:spcAft>
              <a:buNone/>
            </a:pPr>
            <a:endParaRPr lang="en-US" sz="1400" dirty="0">
              <a:solidFill>
                <a:schemeClr val="tx1"/>
              </a:solidFill>
              <a:latin typeface="Lucida Sans" panose="020B0602030504020204" pitchFamily="34" charset="0"/>
              <a:cs typeface="Times New Roman" panose="02020603050405020304" pitchFamily="18" charset="0"/>
            </a:endParaRPr>
          </a:p>
        </p:txBody>
      </p:sp>
      <p:sp>
        <p:nvSpPr>
          <p:cNvPr id="3" name="Freeform: Shape 2">
            <a:extLst>
              <a:ext uri="{FF2B5EF4-FFF2-40B4-BE49-F238E27FC236}">
                <a16:creationId xmlns:a16="http://schemas.microsoft.com/office/drawing/2014/main" id="{74588975-FB12-E2FA-939B-7E37F45C45DF}"/>
              </a:ext>
            </a:extLst>
          </p:cNvPr>
          <p:cNvSpPr/>
          <p:nvPr/>
        </p:nvSpPr>
        <p:spPr>
          <a:xfrm>
            <a:off x="6712299" y="1890130"/>
            <a:ext cx="4853713" cy="3077740"/>
          </a:xfrm>
          <a:custGeom>
            <a:avLst/>
            <a:gdLst>
              <a:gd name="connsiteX0" fmla="*/ 0 w 6763488"/>
              <a:gd name="connsiteY0" fmla="*/ 154657 h 927926"/>
              <a:gd name="connsiteX1" fmla="*/ 154657 w 6763488"/>
              <a:gd name="connsiteY1" fmla="*/ 0 h 927926"/>
              <a:gd name="connsiteX2" fmla="*/ 6608831 w 6763488"/>
              <a:gd name="connsiteY2" fmla="*/ 0 h 927926"/>
              <a:gd name="connsiteX3" fmla="*/ 6763488 w 6763488"/>
              <a:gd name="connsiteY3" fmla="*/ 154657 h 927926"/>
              <a:gd name="connsiteX4" fmla="*/ 6763488 w 6763488"/>
              <a:gd name="connsiteY4" fmla="*/ 773269 h 927926"/>
              <a:gd name="connsiteX5" fmla="*/ 6608831 w 6763488"/>
              <a:gd name="connsiteY5" fmla="*/ 927926 h 927926"/>
              <a:gd name="connsiteX6" fmla="*/ 154657 w 6763488"/>
              <a:gd name="connsiteY6" fmla="*/ 927926 h 927926"/>
              <a:gd name="connsiteX7" fmla="*/ 0 w 6763488"/>
              <a:gd name="connsiteY7" fmla="*/ 773269 h 927926"/>
              <a:gd name="connsiteX8" fmla="*/ 0 w 6763488"/>
              <a:gd name="connsiteY8" fmla="*/ 154657 h 927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3488" h="927926">
                <a:moveTo>
                  <a:pt x="0" y="154657"/>
                </a:moveTo>
                <a:cubicBezTo>
                  <a:pt x="0" y="69242"/>
                  <a:pt x="69242" y="0"/>
                  <a:pt x="154657" y="0"/>
                </a:cubicBezTo>
                <a:lnTo>
                  <a:pt x="6608831" y="0"/>
                </a:lnTo>
                <a:cubicBezTo>
                  <a:pt x="6694246" y="0"/>
                  <a:pt x="6763488" y="69242"/>
                  <a:pt x="6763488" y="154657"/>
                </a:cubicBezTo>
                <a:lnTo>
                  <a:pt x="6763488" y="773269"/>
                </a:lnTo>
                <a:cubicBezTo>
                  <a:pt x="6763488" y="858684"/>
                  <a:pt x="6694246" y="927926"/>
                  <a:pt x="6608831" y="927926"/>
                </a:cubicBezTo>
                <a:lnTo>
                  <a:pt x="154657" y="927926"/>
                </a:lnTo>
                <a:cubicBezTo>
                  <a:pt x="69242" y="927926"/>
                  <a:pt x="0" y="858684"/>
                  <a:pt x="0" y="773269"/>
                </a:cubicBezTo>
                <a:lnTo>
                  <a:pt x="0" y="154657"/>
                </a:lnTo>
                <a:close/>
              </a:path>
            </a:pathLst>
          </a:cu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018" tIns="91018" rIns="91018" bIns="91018" numCol="1" spcCol="1270" anchor="t" anchorCtr="0">
            <a:noAutofit/>
          </a:bodyPr>
          <a:lstStyle/>
          <a:p>
            <a:pPr defTabSz="533400">
              <a:lnSpc>
                <a:spcPct val="90000"/>
              </a:lnSpc>
              <a:spcBef>
                <a:spcPct val="0"/>
              </a:spcBef>
              <a:spcAft>
                <a:spcPct val="35000"/>
              </a:spcAft>
            </a:pPr>
            <a:r>
              <a:rPr lang="en-US" sz="1600" b="1">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Incident</a:t>
            </a:r>
            <a:r>
              <a:rPr lang="en-US" sz="1600">
                <a:solidFill>
                  <a:schemeClr val="tx1"/>
                </a:solidFill>
                <a:effectLst/>
                <a:latin typeface="Lucida Sans" panose="020B0602030504020204" pitchFamily="34" charset="0"/>
                <a:ea typeface="Times New Roman" panose="02020603050405020304" pitchFamily="18" charset="0"/>
                <a:cs typeface="Times New Roman" panose="02020603050405020304" pitchFamily="18" charset="0"/>
              </a:rPr>
              <a:t> - During grouting work, an incident occurred involving cement exposure to a person's arm. They had removed their jumper, leaving their arms exposed and the concrete not been washed off right away.</a:t>
            </a:r>
          </a:p>
          <a:p>
            <a:pPr defTabSz="533400">
              <a:lnSpc>
                <a:spcPct val="90000"/>
              </a:lnSpc>
              <a:spcBef>
                <a:spcPct val="0"/>
              </a:spcBef>
              <a:spcAft>
                <a:spcPct val="35000"/>
              </a:spcAft>
            </a:pPr>
            <a:endParaRPr lang="en-US" sz="1600" kern="1200">
              <a:solidFill>
                <a:schemeClr val="tx1"/>
              </a:solidFill>
              <a:latin typeface="Lucida Sans" panose="020B0602030504020204" pitchFamily="34" charset="0"/>
              <a:cs typeface="Times New Roman" panose="02020603050405020304" pitchFamily="18" charset="0"/>
            </a:endParaRPr>
          </a:p>
          <a:p>
            <a:pPr defTabSz="533400">
              <a:lnSpc>
                <a:spcPct val="90000"/>
              </a:lnSpc>
              <a:spcBef>
                <a:spcPct val="0"/>
              </a:spcBef>
              <a:spcAft>
                <a:spcPct val="35000"/>
              </a:spcAft>
            </a:pPr>
            <a:r>
              <a:rPr lang="en-US" sz="1600" b="1">
                <a:solidFill>
                  <a:schemeClr val="tx1"/>
                </a:solidFill>
                <a:latin typeface="Lucida Sans" panose="020B0602030504020204" pitchFamily="34" charset="0"/>
                <a:cs typeface="Times New Roman" panose="02020603050405020304" pitchFamily="18" charset="0"/>
              </a:rPr>
              <a:t>Lesson learnt </a:t>
            </a:r>
            <a:r>
              <a:rPr lang="en-US" sz="1600">
                <a:solidFill>
                  <a:schemeClr val="tx1"/>
                </a:solidFill>
                <a:latin typeface="Lucida Sans" panose="020B0602030504020204" pitchFamily="34" charset="0"/>
                <a:cs typeface="Times New Roman" panose="02020603050405020304" pitchFamily="18" charset="0"/>
              </a:rPr>
              <a:t>– Always use the recommend PPE (regardless of weather conditions) and follow the COSHH assessment after any exposure to skin. </a:t>
            </a:r>
          </a:p>
        </p:txBody>
      </p:sp>
      <p:pic>
        <p:nvPicPr>
          <p:cNvPr id="1028" name="Picture 4" descr="Tučný řádek Free Stock Vectors">
            <a:extLst>
              <a:ext uri="{FF2B5EF4-FFF2-40B4-BE49-F238E27FC236}">
                <a16:creationId xmlns:a16="http://schemas.microsoft.com/office/drawing/2014/main" id="{CEE3B0DA-BF7F-0EC1-8E5A-43306BAA8A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7193" y="4732774"/>
            <a:ext cx="1400906" cy="1400906"/>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Handwashing outline">
            <a:extLst>
              <a:ext uri="{FF2B5EF4-FFF2-40B4-BE49-F238E27FC236}">
                <a16:creationId xmlns:a16="http://schemas.microsoft.com/office/drawing/2014/main" id="{D33CC9F9-A7EA-C4C2-574A-7FA556CC0E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31773" y="4587122"/>
            <a:ext cx="1546558" cy="1546558"/>
          </a:xfrm>
          <a:prstGeom prst="rect">
            <a:avLst/>
          </a:prstGeom>
        </p:spPr>
      </p:pic>
    </p:spTree>
    <p:extLst>
      <p:ext uri="{BB962C8B-B14F-4D97-AF65-F5344CB8AC3E}">
        <p14:creationId xmlns:p14="http://schemas.microsoft.com/office/powerpoint/2010/main" val="1316261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D7D06-7334-38C8-4132-5A1BEEC6618B}"/>
              </a:ext>
            </a:extLst>
          </p:cNvPr>
          <p:cNvSpPr>
            <a:spLocks noGrp="1"/>
          </p:cNvSpPr>
          <p:nvPr>
            <p:ph type="title"/>
          </p:nvPr>
        </p:nvSpPr>
        <p:spPr/>
        <p:txBody>
          <a:bodyPr>
            <a:normAutofit/>
          </a:bodyPr>
          <a:lstStyle/>
          <a:p>
            <a:r>
              <a:rPr lang="en-GB" sz="3600" dirty="0"/>
              <a:t>Example of Hand Risk Controls</a:t>
            </a:r>
          </a:p>
        </p:txBody>
      </p:sp>
      <p:sp>
        <p:nvSpPr>
          <p:cNvPr id="4" name="Content Placeholder 3">
            <a:extLst>
              <a:ext uri="{FF2B5EF4-FFF2-40B4-BE49-F238E27FC236}">
                <a16:creationId xmlns:a16="http://schemas.microsoft.com/office/drawing/2014/main" id="{9BE7BE6A-F4E3-6D52-E3C3-69E99A893A17}"/>
              </a:ext>
            </a:extLst>
          </p:cNvPr>
          <p:cNvSpPr>
            <a:spLocks noGrp="1"/>
          </p:cNvSpPr>
          <p:nvPr>
            <p:ph idx="1"/>
          </p:nvPr>
        </p:nvSpPr>
        <p:spPr>
          <a:xfrm>
            <a:off x="838200" y="1697199"/>
            <a:ext cx="6561841" cy="4351338"/>
          </a:xfrm>
        </p:spPr>
        <p:txBody>
          <a:bodyPr>
            <a:normAutofit/>
          </a:bodyPr>
          <a:lstStyle/>
          <a:p>
            <a:pPr marL="0" indent="0">
              <a:buNone/>
            </a:pPr>
            <a:r>
              <a:rPr lang="en-GB" sz="1800" dirty="0"/>
              <a:t>A good example of using engineering controls can be seen at Radio Design.  They use specially designed tools on the production line to reduce the risks to hands. </a:t>
            </a:r>
          </a:p>
          <a:p>
            <a:pPr marL="0" indent="0">
              <a:buNone/>
            </a:pPr>
            <a:endParaRPr lang="en-GB" sz="1800" dirty="0"/>
          </a:p>
          <a:p>
            <a:pPr marL="0" indent="0">
              <a:buNone/>
            </a:pPr>
            <a:r>
              <a:rPr lang="en-GB" sz="1800" dirty="0"/>
              <a:t>The picture on the right shows a mechanical screwdriver with an emergency stop.</a:t>
            </a:r>
          </a:p>
        </p:txBody>
      </p:sp>
      <p:pic>
        <p:nvPicPr>
          <p:cNvPr id="12" name="Picture 11">
            <a:extLst>
              <a:ext uri="{FF2B5EF4-FFF2-40B4-BE49-F238E27FC236}">
                <a16:creationId xmlns:a16="http://schemas.microsoft.com/office/drawing/2014/main" id="{BB6D0C3E-1B91-A60D-21C4-AAE647F09BD0}"/>
              </a:ext>
            </a:extLst>
          </p:cNvPr>
          <p:cNvPicPr>
            <a:picLocks noChangeAspect="1"/>
          </p:cNvPicPr>
          <p:nvPr/>
        </p:nvPicPr>
        <p:blipFill>
          <a:blip r:embed="rId2"/>
          <a:stretch>
            <a:fillRect/>
          </a:stretch>
        </p:blipFill>
        <p:spPr>
          <a:xfrm>
            <a:off x="7680393" y="1697199"/>
            <a:ext cx="3408722" cy="3705008"/>
          </a:xfrm>
          <a:prstGeom prst="rect">
            <a:avLst/>
          </a:prstGeom>
        </p:spPr>
      </p:pic>
      <p:pic>
        <p:nvPicPr>
          <p:cNvPr id="3" name="Content Placeholder 6" descr="A computer monitor on a pole&#10;&#10;Description automatically generated">
            <a:extLst>
              <a:ext uri="{FF2B5EF4-FFF2-40B4-BE49-F238E27FC236}">
                <a16:creationId xmlns:a16="http://schemas.microsoft.com/office/drawing/2014/main" id="{3D418419-59C5-C732-6CC5-716806340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886" y="3530600"/>
            <a:ext cx="2013446" cy="2673432"/>
          </a:xfrm>
          <a:prstGeom prst="rect">
            <a:avLst/>
          </a:prstGeom>
        </p:spPr>
      </p:pic>
      <p:sp>
        <p:nvSpPr>
          <p:cNvPr id="5" name="TextBox 4">
            <a:extLst>
              <a:ext uri="{FF2B5EF4-FFF2-40B4-BE49-F238E27FC236}">
                <a16:creationId xmlns:a16="http://schemas.microsoft.com/office/drawing/2014/main" id="{BBF1FAF3-CB03-FEF9-80B1-D9276517CDC8}"/>
              </a:ext>
            </a:extLst>
          </p:cNvPr>
          <p:cNvSpPr txBox="1"/>
          <p:nvPr/>
        </p:nvSpPr>
        <p:spPr>
          <a:xfrm>
            <a:off x="3413806" y="5402207"/>
            <a:ext cx="6923315" cy="646331"/>
          </a:xfrm>
          <a:prstGeom prst="rect">
            <a:avLst/>
          </a:prstGeom>
          <a:noFill/>
        </p:spPr>
        <p:txBody>
          <a:bodyPr wrap="square" rtlCol="0">
            <a:spAutoFit/>
          </a:bodyPr>
          <a:lstStyle/>
          <a:p>
            <a:r>
              <a:rPr lang="en-GB" dirty="0">
                <a:latin typeface="Lucida Sans" panose="020B0602030504020204" pitchFamily="34" charset="0"/>
              </a:rPr>
              <a:t>The picture to the left shows a mechanical screwdriver on a pulley system. This helps to reduce repetitive strain injury.</a:t>
            </a:r>
          </a:p>
        </p:txBody>
      </p:sp>
      <p:pic>
        <p:nvPicPr>
          <p:cNvPr id="6" name="Graphic 5" descr="Thumbs up sign outline">
            <a:extLst>
              <a:ext uri="{FF2B5EF4-FFF2-40B4-BE49-F238E27FC236}">
                <a16:creationId xmlns:a16="http://schemas.microsoft.com/office/drawing/2014/main" id="{BC8EB840-65F3-3BD7-BD1C-3BABB7D1CD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77755" y="3669826"/>
            <a:ext cx="1359647" cy="1359647"/>
          </a:xfrm>
          <a:prstGeom prst="rect">
            <a:avLst/>
          </a:prstGeom>
        </p:spPr>
      </p:pic>
    </p:spTree>
    <p:extLst>
      <p:ext uri="{BB962C8B-B14F-4D97-AF65-F5344CB8AC3E}">
        <p14:creationId xmlns:p14="http://schemas.microsoft.com/office/powerpoint/2010/main" val="930575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4F44-6EB8-3F0C-872F-6878611393F0}"/>
              </a:ext>
            </a:extLst>
          </p:cNvPr>
          <p:cNvSpPr>
            <a:spLocks noGrp="1"/>
          </p:cNvSpPr>
          <p:nvPr>
            <p:ph type="title"/>
          </p:nvPr>
        </p:nvSpPr>
        <p:spPr/>
        <p:txBody>
          <a:bodyPr>
            <a:normAutofit/>
          </a:bodyPr>
          <a:lstStyle/>
          <a:p>
            <a:r>
              <a:rPr lang="en-GB"/>
              <a:t>How We </a:t>
            </a:r>
            <a:r>
              <a:rPr lang="en-GB" sz="3600"/>
              <a:t>Aim</a:t>
            </a:r>
            <a:r>
              <a:rPr lang="en-GB"/>
              <a:t> to Avoid Hand Injuries</a:t>
            </a:r>
          </a:p>
        </p:txBody>
      </p:sp>
      <p:sp>
        <p:nvSpPr>
          <p:cNvPr id="3" name="Content Placeholder 2">
            <a:extLst>
              <a:ext uri="{FF2B5EF4-FFF2-40B4-BE49-F238E27FC236}">
                <a16:creationId xmlns:a16="http://schemas.microsoft.com/office/drawing/2014/main" id="{83CCAC83-1700-104A-1703-8BC406A5998B}"/>
              </a:ext>
            </a:extLst>
          </p:cNvPr>
          <p:cNvSpPr>
            <a:spLocks noGrp="1"/>
          </p:cNvSpPr>
          <p:nvPr>
            <p:ph idx="1"/>
          </p:nvPr>
        </p:nvSpPr>
        <p:spPr>
          <a:xfrm>
            <a:off x="838201" y="1825625"/>
            <a:ext cx="8588604" cy="4351338"/>
          </a:xfrm>
        </p:spPr>
        <p:txBody>
          <a:bodyPr>
            <a:normAutofit/>
          </a:bodyPr>
          <a:lstStyle/>
          <a:p>
            <a:r>
              <a:rPr lang="en-GB" sz="1800"/>
              <a:t>Thorough risk assessment. </a:t>
            </a:r>
            <a:r>
              <a:rPr lang="en-GB" sz="1800" kern="1200"/>
              <a:t>Always assess each job for site specific hazards.</a:t>
            </a:r>
          </a:p>
          <a:p>
            <a:r>
              <a:rPr lang="en-GB" sz="1800"/>
              <a:t>Risks will be managed, and suitable controls will be put in place.</a:t>
            </a:r>
          </a:p>
          <a:p>
            <a:r>
              <a:rPr lang="en-GB" sz="1800" kern="1200"/>
              <a:t>If activities/conditions change STOP and RE-ASSESS.</a:t>
            </a:r>
          </a:p>
          <a:p>
            <a:r>
              <a:rPr lang="en-US" sz="1800" kern="1200"/>
              <a:t>Work will only be carried out by competent people with appropriate tools for the job.</a:t>
            </a:r>
          </a:p>
          <a:p>
            <a:r>
              <a:rPr lang="en-GB" sz="1800"/>
              <a:t>Safety g</a:t>
            </a:r>
            <a:r>
              <a:rPr lang="en-GB" sz="1800" kern="1200"/>
              <a:t>loves will be appropriate to the task.</a:t>
            </a:r>
          </a:p>
          <a:p>
            <a:r>
              <a:rPr lang="en-GB" sz="1800" kern="1200"/>
              <a:t>We maintain a strong and engrained safety culture.</a:t>
            </a:r>
            <a:endParaRPr lang="en-US" sz="1800" kern="1200"/>
          </a:p>
          <a:p>
            <a:endParaRPr lang="en-US" sz="2800" kern="1200"/>
          </a:p>
          <a:p>
            <a:endParaRPr lang="en-GB"/>
          </a:p>
          <a:p>
            <a:endParaRPr lang="en-GB"/>
          </a:p>
        </p:txBody>
      </p:sp>
      <p:pic>
        <p:nvPicPr>
          <p:cNvPr id="4098" name="Picture 2" descr="Types Of Hand Protection Photo Of The Day HSSE WORLD | 6b.u5ch.com">
            <a:extLst>
              <a:ext uri="{FF2B5EF4-FFF2-40B4-BE49-F238E27FC236}">
                <a16:creationId xmlns:a16="http://schemas.microsoft.com/office/drawing/2014/main" id="{23663440-571C-E44F-FE82-5E6AA285E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0996" y="1979629"/>
            <a:ext cx="2717541" cy="383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26124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SharedWithUsers xmlns="8d9c31b3-ca6e-42d1-8308-297e8e006545">
      <UserInfo>
        <DisplayName>Andy Chisholm</DisplayName>
        <AccountId>169</AccountId>
        <AccountType/>
      </UserInfo>
      <UserInfo>
        <DisplayName>Kevin Shields</DisplayName>
        <AccountId>88</AccountId>
        <AccountType/>
      </UserInfo>
      <UserInfo>
        <DisplayName>David McNish</DisplayName>
        <AccountId>73</AccountId>
        <AccountType/>
      </UserInfo>
      <UserInfo>
        <DisplayName>Lindsay Gillies</DisplayName>
        <AccountId>75</AccountId>
        <AccountType/>
      </UserInfo>
      <UserInfo>
        <DisplayName>Sean MacFarlane</DisplayName>
        <AccountId>791</AccountId>
        <AccountType/>
      </UserInfo>
      <UserInfo>
        <DisplayName>Linda Stephen</DisplayName>
        <AccountId>18</AccountId>
        <AccountType/>
      </UserInfo>
      <UserInfo>
        <DisplayName>Poppy Milne</DisplayName>
        <AccountId>3184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187F69-E4AB-4273-975D-7883AD3D4971}">
  <ds:schemaRefs>
    <ds:schemaRef ds:uri="http://purl.org/dc/elements/1.1/"/>
    <ds:schemaRef ds:uri="87f4297f-9c4f-4eda-921a-3a20380437b5"/>
    <ds:schemaRef ds:uri="http://schemas.microsoft.com/office/infopath/2007/PartnerControls"/>
    <ds:schemaRef ds:uri="http://purl.org/dc/dcmitype/"/>
    <ds:schemaRef ds:uri="http://schemas.microsoft.com/office/2006/documentManagement/types"/>
    <ds:schemaRef ds:uri="http://purl.org/dc/terms/"/>
    <ds:schemaRef ds:uri="http://schemas.openxmlformats.org/package/2006/metadata/core-properties"/>
    <ds:schemaRef ds:uri="8d9c31b3-ca6e-42d1-8308-297e8e006545"/>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ED79429-B863-40FE-8324-CE0D756033E8}">
  <ds:schemaRefs>
    <ds:schemaRef ds:uri="http://schemas.microsoft.com/sharepoint/v3/contenttype/forms"/>
  </ds:schemaRefs>
</ds:datastoreItem>
</file>

<file path=customXml/itemProps3.xml><?xml version="1.0" encoding="utf-8"?>
<ds:datastoreItem xmlns:ds="http://schemas.openxmlformats.org/officeDocument/2006/customXml" ds:itemID="{84253AA6-ABDD-48D5-9E88-E467B0E14766}">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TotalTime>
  <Words>1149</Words>
  <Application>Microsoft Office PowerPoint</Application>
  <PresentationFormat>Widescreen</PresentationFormat>
  <Paragraphs>123</Paragraphs>
  <Slides>14</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Calibri Light</vt:lpstr>
      <vt:lpstr>Lucida Sans</vt:lpstr>
      <vt:lpstr>1_Office Theme</vt:lpstr>
      <vt:lpstr>Office Theme</vt:lpstr>
      <vt:lpstr>Custom Design</vt:lpstr>
      <vt:lpstr>PowerPoint Presentation</vt:lpstr>
      <vt:lpstr>Importance of Hands</vt:lpstr>
      <vt:lpstr>Common Hand Hazards</vt:lpstr>
      <vt:lpstr>Types of Hand Injury</vt:lpstr>
      <vt:lpstr>Hand Safety Controls</vt:lpstr>
      <vt:lpstr>TRAC Hand Incidents – Lessons Learnt</vt:lpstr>
      <vt:lpstr>TRAC Hand Incidents – Lesson Learnt</vt:lpstr>
      <vt:lpstr>Example of Hand Risk Controls</vt:lpstr>
      <vt:lpstr>How We Aim to Avoid Hand Injuries</vt:lpstr>
      <vt:lpstr>Safety Gloves</vt:lpstr>
      <vt:lpstr>Safety Gloves</vt:lpstr>
      <vt:lpstr>Hand Injuries at Home</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2</cp:revision>
  <dcterms:created xsi:type="dcterms:W3CDTF">2022-06-22T12:40:22Z</dcterms:created>
  <dcterms:modified xsi:type="dcterms:W3CDTF">2024-05-20T13:24:47Z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