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notesMasterIdLst>
    <p:notesMasterId r:id="rId20"/>
  </p:notesMasterIdLst>
  <p:sldIdLst>
    <p:sldId id="274" r:id="rId7"/>
    <p:sldId id="286" r:id="rId8"/>
    <p:sldId id="287" r:id="rId9"/>
    <p:sldId id="288" r:id="rId10"/>
    <p:sldId id="289" r:id="rId11"/>
    <p:sldId id="290" r:id="rId12"/>
    <p:sldId id="298" r:id="rId13"/>
    <p:sldId id="297" r:id="rId14"/>
    <p:sldId id="293" r:id="rId15"/>
    <p:sldId id="294" r:id="rId16"/>
    <p:sldId id="295" r:id="rId17"/>
    <p:sldId id="277" r:id="rId18"/>
    <p:sldId id="25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2FE491-CA7B-3DA6-2286-7580E0F8A6FC}" name="Katy Shand" initials="KS" userId="S::Katy.Shand@trac.com::9d221cc0-94c5-48aa-b964-206bff1aab19" providerId="AD"/>
  <p188:author id="{0302B2F6-9DCB-00B6-1784-AD6A92B28BD1}" name="Linda Stephen" initials="LS" userId="S::Linda.Stephen@trac.com::40a9e250-ec33-48f0-a9be-5b289748a9c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60E"/>
    <a:srgbClr val="EEF329"/>
    <a:srgbClr val="967200"/>
    <a:srgbClr val="E2AC00"/>
    <a:srgbClr val="FFFBE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94660"/>
  </p:normalViewPr>
  <p:slideViewPr>
    <p:cSldViewPr snapToGrid="0">
      <p:cViewPr varScale="1">
        <p:scale>
          <a:sx n="102" d="100"/>
          <a:sy n="102" d="100"/>
        </p:scale>
        <p:origin x="119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0B37F584-7695-4F36-ACC8-19C7DF448987}"/>
    <pc:docChg chg="modSld">
      <pc:chgData name="Poppy Milne" userId="dbd09707-01bb-4d14-ba6f-59102c4d3794" providerId="ADAL" clId="{0B37F584-7695-4F36-ACC8-19C7DF448987}" dt="2024-11-20T15:24:03.849" v="4" actId="20577"/>
      <pc:docMkLst>
        <pc:docMk/>
      </pc:docMkLst>
      <pc:sldChg chg="modSp mod">
        <pc:chgData name="Poppy Milne" userId="dbd09707-01bb-4d14-ba6f-59102c4d3794" providerId="ADAL" clId="{0B37F584-7695-4F36-ACC8-19C7DF448987}" dt="2024-11-20T15:23:27.354" v="2" actId="20577"/>
        <pc:sldMkLst>
          <pc:docMk/>
          <pc:sldMk cId="2609908736" sldId="294"/>
        </pc:sldMkLst>
        <pc:spChg chg="mod">
          <ac:chgData name="Poppy Milne" userId="dbd09707-01bb-4d14-ba6f-59102c4d3794" providerId="ADAL" clId="{0B37F584-7695-4F36-ACC8-19C7DF448987}" dt="2024-11-20T15:23:27.354" v="2" actId="20577"/>
          <ac:spMkLst>
            <pc:docMk/>
            <pc:sldMk cId="2609908736" sldId="294"/>
            <ac:spMk id="4" creationId="{D7960E0A-0BFB-3A54-8F46-DAC0BDF439AE}"/>
          </ac:spMkLst>
        </pc:spChg>
      </pc:sldChg>
      <pc:sldChg chg="modSp mod">
        <pc:chgData name="Poppy Milne" userId="dbd09707-01bb-4d14-ba6f-59102c4d3794" providerId="ADAL" clId="{0B37F584-7695-4F36-ACC8-19C7DF448987}" dt="2024-11-20T15:24:03.849" v="4" actId="20577"/>
        <pc:sldMkLst>
          <pc:docMk/>
          <pc:sldMk cId="3706320076" sldId="295"/>
        </pc:sldMkLst>
        <pc:spChg chg="mod">
          <ac:chgData name="Poppy Milne" userId="dbd09707-01bb-4d14-ba6f-59102c4d3794" providerId="ADAL" clId="{0B37F584-7695-4F36-ACC8-19C7DF448987}" dt="2024-11-20T15:24:03.849" v="4" actId="20577"/>
          <ac:spMkLst>
            <pc:docMk/>
            <pc:sldMk cId="3706320076" sldId="295"/>
            <ac:spMk id="10" creationId="{EA696321-787E-1A89-8F65-0F0505C31ADE}"/>
          </ac:spMkLst>
        </pc:spChg>
        <pc:spChg chg="mod">
          <ac:chgData name="Poppy Milne" userId="dbd09707-01bb-4d14-ba6f-59102c4d3794" providerId="ADAL" clId="{0B37F584-7695-4F36-ACC8-19C7DF448987}" dt="2024-11-20T15:24:00.021" v="3" actId="20577"/>
          <ac:spMkLst>
            <pc:docMk/>
            <pc:sldMk cId="3706320076" sldId="295"/>
            <ac:spMk id="11" creationId="{4280240A-2F88-52C5-9221-185FA170DFD5}"/>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07/relationships/hdphoto" Target="../media/hdphoto1.wdp"/><Relationship Id="rId1"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945FCC-DB01-412E-B45D-89255686E2F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28326B1B-6BD5-49E9-958D-534984E5AAEC}">
      <dgm:prSet phldrT="[Text]"/>
      <dgm:spPr>
        <a:noFill/>
        <a:ln w="19050">
          <a:solidFill>
            <a:srgbClr val="FFC000"/>
          </a:solidFill>
        </a:ln>
      </dgm:spPr>
      <dgm:t>
        <a:bodyPr/>
        <a:lstStyle/>
        <a:p>
          <a:pPr rtl="0">
            <a:buNone/>
          </a:pPr>
          <a:r>
            <a:rPr lang="en-GB" b="1">
              <a:solidFill>
                <a:schemeClr val="tx1"/>
              </a:solidFill>
              <a:effectLst/>
              <a:latin typeface="+mn-lt"/>
            </a:rPr>
            <a:t>Pneumoconiosis</a:t>
          </a:r>
          <a:r>
            <a:rPr lang="en-GB" b="0" i="0">
              <a:solidFill>
                <a:schemeClr val="tx1"/>
              </a:solidFill>
              <a:effectLst/>
              <a:latin typeface="+mn-lt"/>
            </a:rPr>
            <a:t> is a term for a group of lung diseases caused by breathing in specific dusts in your workplace. The dusts get lodged inside your lungs and cause scarring. </a:t>
          </a:r>
          <a:endParaRPr lang="en-GB">
            <a:solidFill>
              <a:schemeClr val="tx1"/>
            </a:solidFill>
          </a:endParaRPr>
        </a:p>
      </dgm:t>
    </dgm:pt>
    <dgm:pt modelId="{76B91E37-EE6B-4F44-A81D-E2EF96587169}" type="parTrans" cxnId="{0756DF0F-BCCB-4BB6-A690-5515C938B719}">
      <dgm:prSet/>
      <dgm:spPr/>
      <dgm:t>
        <a:bodyPr/>
        <a:lstStyle/>
        <a:p>
          <a:endParaRPr lang="en-GB"/>
        </a:p>
      </dgm:t>
    </dgm:pt>
    <dgm:pt modelId="{214DBABF-1EB6-4079-8B16-0C0D1836E4F1}" type="sibTrans" cxnId="{0756DF0F-BCCB-4BB6-A690-5515C938B719}">
      <dgm:prSet/>
      <dgm:spPr/>
      <dgm:t>
        <a:bodyPr/>
        <a:lstStyle/>
        <a:p>
          <a:endParaRPr lang="en-GB"/>
        </a:p>
      </dgm:t>
    </dgm:pt>
    <dgm:pt modelId="{21829A73-4DA0-472F-A932-3525CEF0D846}">
      <dgm:prSet phldrT="[Text]"/>
      <dgm:spPr>
        <a:noFill/>
        <a:ln w="19050">
          <a:solidFill>
            <a:srgbClr val="FFC000"/>
          </a:solidFill>
        </a:ln>
      </dgm:spPr>
      <dgm:t>
        <a:bodyPr/>
        <a:lstStyle/>
        <a:p>
          <a:pPr rtl="0">
            <a:buNone/>
          </a:pPr>
          <a:r>
            <a:rPr lang="en-GB" b="0" i="0">
              <a:solidFill>
                <a:schemeClr val="tx1"/>
              </a:solidFill>
              <a:effectLst/>
              <a:latin typeface="+mn-lt"/>
            </a:rPr>
            <a:t>Symptoms include coughing, chest pain, fatigue and breathlessness. However, symptoms often take many years to appear. </a:t>
          </a:r>
          <a:endParaRPr lang="en-GB">
            <a:solidFill>
              <a:schemeClr val="tx1"/>
            </a:solidFill>
          </a:endParaRPr>
        </a:p>
      </dgm:t>
    </dgm:pt>
    <dgm:pt modelId="{D1F3791B-06BB-4DA5-84F2-745FB58A8D6D}" type="parTrans" cxnId="{09C03171-CF60-4003-A45C-08E165C79A04}">
      <dgm:prSet/>
      <dgm:spPr/>
      <dgm:t>
        <a:bodyPr/>
        <a:lstStyle/>
        <a:p>
          <a:endParaRPr lang="en-GB"/>
        </a:p>
      </dgm:t>
    </dgm:pt>
    <dgm:pt modelId="{5AD5DB95-46A7-4180-9592-38E626E9DA61}" type="sibTrans" cxnId="{09C03171-CF60-4003-A45C-08E165C79A04}">
      <dgm:prSet/>
      <dgm:spPr/>
      <dgm:t>
        <a:bodyPr/>
        <a:lstStyle/>
        <a:p>
          <a:endParaRPr lang="en-GB"/>
        </a:p>
      </dgm:t>
    </dgm:pt>
    <dgm:pt modelId="{ADB487C8-FA3C-4E95-91F0-0A657AE44CD2}">
      <dgm:prSet phldrT="[Text]"/>
      <dgm:spPr>
        <a:noFill/>
        <a:ln w="19050">
          <a:solidFill>
            <a:srgbClr val="FFC000"/>
          </a:solidFill>
        </a:ln>
      </dgm:spPr>
      <dgm:t>
        <a:bodyPr/>
        <a:lstStyle/>
        <a:p>
          <a:pPr>
            <a:buNone/>
          </a:pPr>
          <a:r>
            <a:rPr lang="en-GB" b="0" i="0" dirty="0">
              <a:solidFill>
                <a:schemeClr val="tx1"/>
              </a:solidFill>
              <a:effectLst/>
              <a:latin typeface="+mn-lt"/>
            </a:rPr>
            <a:t>Diseases are diagnosed through X-Rays, CT Scan and lung function tests.</a:t>
          </a:r>
          <a:endParaRPr lang="en-GB" dirty="0">
            <a:solidFill>
              <a:schemeClr val="tx1"/>
            </a:solidFill>
          </a:endParaRPr>
        </a:p>
      </dgm:t>
    </dgm:pt>
    <dgm:pt modelId="{53AA42E9-1A6C-41FC-80D2-6D172FA65497}" type="parTrans" cxnId="{0EA9E988-D90E-48C3-950A-B430CE7271E8}">
      <dgm:prSet/>
      <dgm:spPr/>
      <dgm:t>
        <a:bodyPr/>
        <a:lstStyle/>
        <a:p>
          <a:endParaRPr lang="en-GB"/>
        </a:p>
      </dgm:t>
    </dgm:pt>
    <dgm:pt modelId="{E3625A6A-CF1B-4CF1-80A2-43E443B261A4}" type="sibTrans" cxnId="{0EA9E988-D90E-48C3-950A-B430CE7271E8}">
      <dgm:prSet/>
      <dgm:spPr/>
      <dgm:t>
        <a:bodyPr/>
        <a:lstStyle/>
        <a:p>
          <a:endParaRPr lang="en-GB"/>
        </a:p>
      </dgm:t>
    </dgm:pt>
    <dgm:pt modelId="{4E1C5AF5-C608-439B-9A78-6F636B03E3F4}">
      <dgm:prSet phldrT="[Text]"/>
      <dgm:spPr>
        <a:noFill/>
        <a:ln w="19050">
          <a:solidFill>
            <a:srgbClr val="FFC000"/>
          </a:solidFill>
        </a:ln>
      </dgm:spPr>
      <dgm:t>
        <a:bodyPr/>
        <a:lstStyle/>
        <a:p>
          <a:pPr rtl="0">
            <a:buNone/>
          </a:pPr>
          <a:r>
            <a:rPr lang="en-GB">
              <a:solidFill>
                <a:schemeClr val="tx1"/>
              </a:solidFill>
              <a:latin typeface="+mn-lt"/>
            </a:rPr>
            <a:t>The most common conditions are Silicosis, Asbestosis,</a:t>
          </a:r>
          <a:r>
            <a:rPr lang="en-GB" b="0" i="0" u="none" strike="noStrike">
              <a:solidFill>
                <a:schemeClr val="tx1"/>
              </a:solidFill>
              <a:effectLst/>
              <a:latin typeface="+mn-lt"/>
            </a:rPr>
            <a:t> Chronic Obstructive Pulmonary Disease</a:t>
          </a:r>
          <a:r>
            <a:rPr lang="en-GB" b="0" i="0">
              <a:solidFill>
                <a:schemeClr val="tx1"/>
              </a:solidFill>
              <a:effectLst/>
              <a:latin typeface="+mn-lt"/>
            </a:rPr>
            <a:t> (COPD) and Asthma.</a:t>
          </a:r>
          <a:r>
            <a:rPr lang="en-GB">
              <a:solidFill>
                <a:schemeClr val="tx1"/>
              </a:solidFill>
              <a:latin typeface="+mn-lt"/>
            </a:rPr>
            <a:t> </a:t>
          </a:r>
          <a:endParaRPr lang="en-GB">
            <a:solidFill>
              <a:schemeClr val="tx1"/>
            </a:solidFill>
          </a:endParaRPr>
        </a:p>
      </dgm:t>
    </dgm:pt>
    <dgm:pt modelId="{81282E84-0F46-4308-8B50-66E1540383A1}" type="parTrans" cxnId="{640D1B1E-ED16-4D6F-90C3-262935F53831}">
      <dgm:prSet/>
      <dgm:spPr/>
      <dgm:t>
        <a:bodyPr/>
        <a:lstStyle/>
        <a:p>
          <a:endParaRPr lang="en-GB"/>
        </a:p>
      </dgm:t>
    </dgm:pt>
    <dgm:pt modelId="{74089A28-8EB9-4CB3-A3F7-F8D6E7A19DC6}" type="sibTrans" cxnId="{640D1B1E-ED16-4D6F-90C3-262935F53831}">
      <dgm:prSet/>
      <dgm:spPr/>
      <dgm:t>
        <a:bodyPr/>
        <a:lstStyle/>
        <a:p>
          <a:endParaRPr lang="en-GB"/>
        </a:p>
      </dgm:t>
    </dgm:pt>
    <dgm:pt modelId="{01BB6785-B01D-4647-B8E0-2D5A03F99E83}" type="pres">
      <dgm:prSet presAssocID="{09945FCC-DB01-412E-B45D-89255686E2F7}" presName="diagram" presStyleCnt="0">
        <dgm:presLayoutVars>
          <dgm:dir/>
          <dgm:resizeHandles val="exact"/>
        </dgm:presLayoutVars>
      </dgm:prSet>
      <dgm:spPr/>
    </dgm:pt>
    <dgm:pt modelId="{11C3DB3C-BD0D-4266-8159-E415DD833497}" type="pres">
      <dgm:prSet presAssocID="{28326B1B-6BD5-49E9-958D-534984E5AAEC}" presName="node" presStyleLbl="node1" presStyleIdx="0" presStyleCnt="4" custLinFactNeighborX="-36099" custLinFactNeighborY="1671">
        <dgm:presLayoutVars>
          <dgm:bulletEnabled val="1"/>
        </dgm:presLayoutVars>
      </dgm:prSet>
      <dgm:spPr/>
    </dgm:pt>
    <dgm:pt modelId="{41BD0C6C-E597-4633-BDDA-528547702CF7}" type="pres">
      <dgm:prSet presAssocID="{214DBABF-1EB6-4079-8B16-0C0D1836E4F1}" presName="sibTrans" presStyleCnt="0"/>
      <dgm:spPr/>
    </dgm:pt>
    <dgm:pt modelId="{95F5BE42-D617-436E-9B1F-58C8B9F46659}" type="pres">
      <dgm:prSet presAssocID="{4E1C5AF5-C608-439B-9A78-6F636B03E3F4}" presName="node" presStyleLbl="node1" presStyleIdx="1" presStyleCnt="4" custLinFactNeighborX="-40269" custLinFactNeighborY="1867">
        <dgm:presLayoutVars>
          <dgm:bulletEnabled val="1"/>
        </dgm:presLayoutVars>
      </dgm:prSet>
      <dgm:spPr/>
    </dgm:pt>
    <dgm:pt modelId="{51F029C8-CD59-451C-9019-DDD4A00F73F8}" type="pres">
      <dgm:prSet presAssocID="{74089A28-8EB9-4CB3-A3F7-F8D6E7A19DC6}" presName="sibTrans" presStyleCnt="0"/>
      <dgm:spPr/>
    </dgm:pt>
    <dgm:pt modelId="{CFBADE94-547C-4BCC-8F32-C5321A036442}" type="pres">
      <dgm:prSet presAssocID="{21829A73-4DA0-472F-A932-3525CEF0D846}" presName="node" presStyleLbl="node1" presStyleIdx="2" presStyleCnt="4" custLinFactNeighborX="-53229" custLinFactNeighborY="13259">
        <dgm:presLayoutVars>
          <dgm:bulletEnabled val="1"/>
        </dgm:presLayoutVars>
      </dgm:prSet>
      <dgm:spPr/>
    </dgm:pt>
    <dgm:pt modelId="{A96E2186-A917-4BA7-8198-D13671B74514}" type="pres">
      <dgm:prSet presAssocID="{5AD5DB95-46A7-4180-9592-38E626E9DA61}" presName="sibTrans" presStyleCnt="0"/>
      <dgm:spPr/>
    </dgm:pt>
    <dgm:pt modelId="{4E82C3D8-B0D6-4060-A56B-A2413DDF8D00}" type="pres">
      <dgm:prSet presAssocID="{ADB487C8-FA3C-4E95-91F0-0A657AE44CD2}" presName="node" presStyleLbl="node1" presStyleIdx="3" presStyleCnt="4" custLinFactNeighborX="-41300" custLinFactNeighborY="1026">
        <dgm:presLayoutVars>
          <dgm:bulletEnabled val="1"/>
        </dgm:presLayoutVars>
      </dgm:prSet>
      <dgm:spPr/>
    </dgm:pt>
  </dgm:ptLst>
  <dgm:cxnLst>
    <dgm:cxn modelId="{B15EC202-6B1A-4F2C-BBF9-168C45B2EE6C}" type="presOf" srcId="{ADB487C8-FA3C-4E95-91F0-0A657AE44CD2}" destId="{4E82C3D8-B0D6-4060-A56B-A2413DDF8D00}" srcOrd="0" destOrd="0" presId="urn:microsoft.com/office/officeart/2005/8/layout/default"/>
    <dgm:cxn modelId="{5030180B-6966-4015-9204-A972C767308B}" type="presOf" srcId="{21829A73-4DA0-472F-A932-3525CEF0D846}" destId="{CFBADE94-547C-4BCC-8F32-C5321A036442}" srcOrd="0" destOrd="0" presId="urn:microsoft.com/office/officeart/2005/8/layout/default"/>
    <dgm:cxn modelId="{0756DF0F-BCCB-4BB6-A690-5515C938B719}" srcId="{09945FCC-DB01-412E-B45D-89255686E2F7}" destId="{28326B1B-6BD5-49E9-958D-534984E5AAEC}" srcOrd="0" destOrd="0" parTransId="{76B91E37-EE6B-4F44-A81D-E2EF96587169}" sibTransId="{214DBABF-1EB6-4079-8B16-0C0D1836E4F1}"/>
    <dgm:cxn modelId="{640D1B1E-ED16-4D6F-90C3-262935F53831}" srcId="{09945FCC-DB01-412E-B45D-89255686E2F7}" destId="{4E1C5AF5-C608-439B-9A78-6F636B03E3F4}" srcOrd="1" destOrd="0" parTransId="{81282E84-0F46-4308-8B50-66E1540383A1}" sibTransId="{74089A28-8EB9-4CB3-A3F7-F8D6E7A19DC6}"/>
    <dgm:cxn modelId="{09C03171-CF60-4003-A45C-08E165C79A04}" srcId="{09945FCC-DB01-412E-B45D-89255686E2F7}" destId="{21829A73-4DA0-472F-A932-3525CEF0D846}" srcOrd="2" destOrd="0" parTransId="{D1F3791B-06BB-4DA5-84F2-745FB58A8D6D}" sibTransId="{5AD5DB95-46A7-4180-9592-38E626E9DA61}"/>
    <dgm:cxn modelId="{0EA9E988-D90E-48C3-950A-B430CE7271E8}" srcId="{09945FCC-DB01-412E-B45D-89255686E2F7}" destId="{ADB487C8-FA3C-4E95-91F0-0A657AE44CD2}" srcOrd="3" destOrd="0" parTransId="{53AA42E9-1A6C-41FC-80D2-6D172FA65497}" sibTransId="{E3625A6A-CF1B-4CF1-80A2-43E443B261A4}"/>
    <dgm:cxn modelId="{261E90A1-9152-4302-8D54-330472FA5905}" type="presOf" srcId="{09945FCC-DB01-412E-B45D-89255686E2F7}" destId="{01BB6785-B01D-4647-B8E0-2D5A03F99E83}" srcOrd="0" destOrd="0" presId="urn:microsoft.com/office/officeart/2005/8/layout/default"/>
    <dgm:cxn modelId="{40969DE5-63BC-44A1-A671-7CD4E170876E}" type="presOf" srcId="{28326B1B-6BD5-49E9-958D-534984E5AAEC}" destId="{11C3DB3C-BD0D-4266-8159-E415DD833497}" srcOrd="0" destOrd="0" presId="urn:microsoft.com/office/officeart/2005/8/layout/default"/>
    <dgm:cxn modelId="{5AEC08E7-1EA2-477E-B45F-29F35E30C00A}" type="presOf" srcId="{4E1C5AF5-C608-439B-9A78-6F636B03E3F4}" destId="{95F5BE42-D617-436E-9B1F-58C8B9F46659}" srcOrd="0" destOrd="0" presId="urn:microsoft.com/office/officeart/2005/8/layout/default"/>
    <dgm:cxn modelId="{10EE05CE-6AE4-43C7-99E5-5A1C82211AF4}" type="presParOf" srcId="{01BB6785-B01D-4647-B8E0-2D5A03F99E83}" destId="{11C3DB3C-BD0D-4266-8159-E415DD833497}" srcOrd="0" destOrd="0" presId="urn:microsoft.com/office/officeart/2005/8/layout/default"/>
    <dgm:cxn modelId="{6AC332D5-5F47-4622-88A7-4499510DD4E3}" type="presParOf" srcId="{01BB6785-B01D-4647-B8E0-2D5A03F99E83}" destId="{41BD0C6C-E597-4633-BDDA-528547702CF7}" srcOrd="1" destOrd="0" presId="urn:microsoft.com/office/officeart/2005/8/layout/default"/>
    <dgm:cxn modelId="{29D4B817-684E-4F73-8F60-32285D994AFE}" type="presParOf" srcId="{01BB6785-B01D-4647-B8E0-2D5A03F99E83}" destId="{95F5BE42-D617-436E-9B1F-58C8B9F46659}" srcOrd="2" destOrd="0" presId="urn:microsoft.com/office/officeart/2005/8/layout/default"/>
    <dgm:cxn modelId="{42040906-0BE1-4D42-9936-A11B9DC85C7A}" type="presParOf" srcId="{01BB6785-B01D-4647-B8E0-2D5A03F99E83}" destId="{51F029C8-CD59-451C-9019-DDD4A00F73F8}" srcOrd="3" destOrd="0" presId="urn:microsoft.com/office/officeart/2005/8/layout/default"/>
    <dgm:cxn modelId="{C323242A-534C-4F41-BE6F-C31216E7E610}" type="presParOf" srcId="{01BB6785-B01D-4647-B8E0-2D5A03F99E83}" destId="{CFBADE94-547C-4BCC-8F32-C5321A036442}" srcOrd="4" destOrd="0" presId="urn:microsoft.com/office/officeart/2005/8/layout/default"/>
    <dgm:cxn modelId="{2C219976-AE96-4C44-B624-AF773923AF81}" type="presParOf" srcId="{01BB6785-B01D-4647-B8E0-2D5A03F99E83}" destId="{A96E2186-A917-4BA7-8198-D13671B74514}" srcOrd="5" destOrd="0" presId="urn:microsoft.com/office/officeart/2005/8/layout/default"/>
    <dgm:cxn modelId="{9B613930-0F5F-4627-8142-0FE27F7DD1B9}" type="presParOf" srcId="{01BB6785-B01D-4647-B8E0-2D5A03F99E83}" destId="{4E82C3D8-B0D6-4060-A56B-A2413DDF8D0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dirty="0">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dirty="0">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dirty="0">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dirty="0">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3DB3C-BD0D-4266-8159-E415DD833497}">
      <dsp:nvSpPr>
        <dsp:cNvPr id="0" name=""/>
        <dsp:cNvSpPr/>
      </dsp:nvSpPr>
      <dsp:spPr>
        <a:xfrm>
          <a:off x="18635" y="37710"/>
          <a:ext cx="3495795" cy="2097477"/>
        </a:xfrm>
        <a:prstGeom prst="rect">
          <a:avLst/>
        </a:prstGeom>
        <a:noFill/>
        <a:ln w="1905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b="1" kern="1200">
              <a:solidFill>
                <a:schemeClr val="tx1"/>
              </a:solidFill>
              <a:effectLst/>
              <a:latin typeface="+mn-lt"/>
            </a:rPr>
            <a:t>Pneumoconiosis</a:t>
          </a:r>
          <a:r>
            <a:rPr lang="en-GB" sz="1900" b="0" i="0" kern="1200">
              <a:solidFill>
                <a:schemeClr val="tx1"/>
              </a:solidFill>
              <a:effectLst/>
              <a:latin typeface="+mn-lt"/>
            </a:rPr>
            <a:t> is a term for a group of lung diseases caused by breathing in specific dusts in your workplace. The dusts get lodged inside your lungs and cause scarring. </a:t>
          </a:r>
          <a:endParaRPr lang="en-GB" sz="1900" kern="1200">
            <a:solidFill>
              <a:schemeClr val="tx1"/>
            </a:solidFill>
          </a:endParaRPr>
        </a:p>
      </dsp:txBody>
      <dsp:txXfrm>
        <a:off x="18635" y="37710"/>
        <a:ext cx="3495795" cy="2097477"/>
      </dsp:txXfrm>
    </dsp:sp>
    <dsp:sp modelId="{95F5BE42-D617-436E-9B1F-58C8B9F46659}">
      <dsp:nvSpPr>
        <dsp:cNvPr id="0" name=""/>
        <dsp:cNvSpPr/>
      </dsp:nvSpPr>
      <dsp:spPr>
        <a:xfrm>
          <a:off x="3718235" y="41821"/>
          <a:ext cx="3495795" cy="2097477"/>
        </a:xfrm>
        <a:prstGeom prst="rect">
          <a:avLst/>
        </a:prstGeom>
        <a:noFill/>
        <a:ln w="1905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kern="1200">
              <a:solidFill>
                <a:schemeClr val="tx1"/>
              </a:solidFill>
              <a:latin typeface="+mn-lt"/>
            </a:rPr>
            <a:t>The most common conditions are Silicosis, Asbestosis,</a:t>
          </a:r>
          <a:r>
            <a:rPr lang="en-GB" sz="1900" b="0" i="0" u="none" strike="noStrike" kern="1200">
              <a:solidFill>
                <a:schemeClr val="tx1"/>
              </a:solidFill>
              <a:effectLst/>
              <a:latin typeface="+mn-lt"/>
            </a:rPr>
            <a:t> Chronic Obstructive Pulmonary Disease</a:t>
          </a:r>
          <a:r>
            <a:rPr lang="en-GB" sz="1900" b="0" i="0" kern="1200">
              <a:solidFill>
                <a:schemeClr val="tx1"/>
              </a:solidFill>
              <a:effectLst/>
              <a:latin typeface="+mn-lt"/>
            </a:rPr>
            <a:t> (COPD) and Asthma.</a:t>
          </a:r>
          <a:r>
            <a:rPr lang="en-GB" sz="1900" kern="1200">
              <a:solidFill>
                <a:schemeClr val="tx1"/>
              </a:solidFill>
              <a:latin typeface="+mn-lt"/>
            </a:rPr>
            <a:t> </a:t>
          </a:r>
          <a:endParaRPr lang="en-GB" sz="1900" kern="1200">
            <a:solidFill>
              <a:schemeClr val="tx1"/>
            </a:solidFill>
          </a:endParaRPr>
        </a:p>
      </dsp:txBody>
      <dsp:txXfrm>
        <a:off x="3718235" y="41821"/>
        <a:ext cx="3495795" cy="2097477"/>
      </dsp:txXfrm>
    </dsp:sp>
    <dsp:sp modelId="{CFBADE94-547C-4BCC-8F32-C5321A036442}">
      <dsp:nvSpPr>
        <dsp:cNvPr id="0" name=""/>
        <dsp:cNvSpPr/>
      </dsp:nvSpPr>
      <dsp:spPr>
        <a:xfrm>
          <a:off x="0" y="2452379"/>
          <a:ext cx="3495795" cy="2097477"/>
        </a:xfrm>
        <a:prstGeom prst="rect">
          <a:avLst/>
        </a:prstGeom>
        <a:noFill/>
        <a:ln w="1905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GB" sz="1900" b="0" i="0" kern="1200">
              <a:solidFill>
                <a:schemeClr val="tx1"/>
              </a:solidFill>
              <a:effectLst/>
              <a:latin typeface="+mn-lt"/>
            </a:rPr>
            <a:t>Symptoms include coughing, chest pain, fatigue and breathlessness. However, symptoms often take many years to appear. </a:t>
          </a:r>
          <a:endParaRPr lang="en-GB" sz="1900" kern="1200">
            <a:solidFill>
              <a:schemeClr val="tx1"/>
            </a:solidFill>
          </a:endParaRPr>
        </a:p>
      </dsp:txBody>
      <dsp:txXfrm>
        <a:off x="0" y="2452379"/>
        <a:ext cx="3495795" cy="2097477"/>
      </dsp:txXfrm>
    </dsp:sp>
    <dsp:sp modelId="{4E82C3D8-B0D6-4060-A56B-A2413DDF8D00}">
      <dsp:nvSpPr>
        <dsp:cNvPr id="0" name=""/>
        <dsp:cNvSpPr/>
      </dsp:nvSpPr>
      <dsp:spPr>
        <a:xfrm>
          <a:off x="3682193" y="2452379"/>
          <a:ext cx="3495795" cy="2097477"/>
        </a:xfrm>
        <a:prstGeom prst="rect">
          <a:avLst/>
        </a:prstGeom>
        <a:noFill/>
        <a:ln w="1905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solidFill>
                <a:schemeClr val="tx1"/>
              </a:solidFill>
              <a:effectLst/>
              <a:latin typeface="+mn-lt"/>
            </a:rPr>
            <a:t>Diseases are diagnosed through X-Rays, CT Scan and lung function tests.</a:t>
          </a:r>
          <a:endParaRPr lang="en-GB" sz="1900" kern="1200" dirty="0">
            <a:solidFill>
              <a:schemeClr val="tx1"/>
            </a:solidFill>
          </a:endParaRPr>
        </a:p>
      </dsp:txBody>
      <dsp:txXfrm>
        <a:off x="3682193" y="2452379"/>
        <a:ext cx="3495795" cy="20974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dirty="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405CB-4CA7-488B-B946-3ED3836BB775}" type="datetimeFigureOut">
              <a:rPr lang="en-GB" smtClean="0"/>
              <a:t>20/11/2024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E1D36-3C6A-4FEF-8D5F-4DFEE928938B}" type="slidenum">
              <a:rPr lang="en-GB" smtClean="0"/>
              <a:t>‹#›</a:t>
            </a:fld>
            <a:endParaRPr lang="en-GB"/>
          </a:p>
        </p:txBody>
      </p:sp>
    </p:spTree>
    <p:extLst>
      <p:ext uri="{BB962C8B-B14F-4D97-AF65-F5344CB8AC3E}">
        <p14:creationId xmlns:p14="http://schemas.microsoft.com/office/powerpoint/2010/main" val="1424643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Chest x-ray">
            <a:extLst>
              <a:ext uri="{FF2B5EF4-FFF2-40B4-BE49-F238E27FC236}">
                <a16:creationId xmlns:a16="http://schemas.microsoft.com/office/drawing/2014/main" id="{8EF4532B-1DB4-2101-BA05-0D57B4107C14}"/>
              </a:ext>
            </a:extLst>
          </p:cNvPr>
          <p:cNvPicPr>
            <a:picLocks noChangeAspect="1"/>
          </p:cNvPicPr>
          <p:nvPr userDrawn="1"/>
        </p:nvPicPr>
        <p:blipFill>
          <a:blip r:embed="rId2">
            <a:extLst>
              <a:ext uri="{28A0092B-C50C-407E-A947-70E740481C1C}">
                <a14:useLocalDpi xmlns:a14="http://schemas.microsoft.com/office/drawing/2010/main" val="0"/>
              </a:ext>
            </a:extLst>
          </a:blip>
          <a:srcRect t="39178" b="39178"/>
          <a:stretch/>
        </p:blipFill>
        <p:spPr>
          <a:xfrm>
            <a:off x="1" y="3750882"/>
            <a:ext cx="12184096" cy="3162388"/>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dirty="0"/>
              <a:t>TRAC ENGINEERING</a:t>
            </a:r>
            <a:endParaRPr lang="en-GB" dirty="0"/>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FIELD STAFF INDUCTION</a:t>
            </a:r>
            <a:endParaRPr lang="en-GB" dirty="0"/>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82307" y="3248280"/>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dirty="0">
                <a:solidFill>
                  <a:schemeClr val="tx1"/>
                </a:solidFill>
                <a:latin typeface="Lucida Sans" pitchFamily="34" charset="0"/>
              </a:rPr>
              <a:t>TRAC International</a:t>
            </a:r>
          </a:p>
          <a:p>
            <a:pPr eaLnBrk="0" fontAlgn="base" hangingPunct="0">
              <a:spcBef>
                <a:spcPct val="0"/>
              </a:spcBef>
              <a:spcAft>
                <a:spcPct val="0"/>
              </a:spcAft>
              <a:defRPr/>
            </a:pPr>
            <a:r>
              <a:rPr lang="en-GB" sz="2000" b="1" kern="0" dirty="0">
                <a:solidFill>
                  <a:schemeClr val="bg1"/>
                </a:solidFill>
                <a:latin typeface="Lucida Sans" pitchFamily="34" charset="0"/>
              </a:rPr>
              <a:t>Service </a:t>
            </a:r>
            <a:r>
              <a:rPr lang="en-GB" sz="2000" b="1" i="0" dirty="0">
                <a:solidFill>
                  <a:schemeClr val="bg1"/>
                </a:solidFill>
                <a:effectLst/>
                <a:latin typeface="Lucida Sans" panose="020B0602030504020204" pitchFamily="34" charset="0"/>
              </a:rPr>
              <a:t>• </a:t>
            </a:r>
            <a:r>
              <a:rPr kumimoji="0" lang="en-GB" sz="2000" b="1" i="0" u="none" strike="noStrike" kern="0" cap="none" spc="0" normalizeH="0" baseline="0" noProof="0" dirty="0">
                <a:ln>
                  <a:noFill/>
                </a:ln>
                <a:solidFill>
                  <a:schemeClr val="bg1"/>
                </a:solidFill>
                <a:effectLst/>
                <a:uLnTx/>
                <a:uFillTx/>
                <a:latin typeface="Lucida Sans" pitchFamily="34" charset="0"/>
                <a:ea typeface="+mn-ea"/>
                <a:cs typeface="+mn-cs"/>
              </a:rPr>
              <a:t>Safety </a:t>
            </a:r>
            <a:r>
              <a:rPr lang="en-GB" sz="2000" b="1" i="0" dirty="0">
                <a:solidFill>
                  <a:schemeClr val="bg1"/>
                </a:solidFill>
                <a:effectLst/>
                <a:latin typeface="Lucida Sans" panose="020B0602030504020204" pitchFamily="34" charset="0"/>
              </a:rPr>
              <a:t>• Quality • Innovation</a:t>
            </a:r>
            <a:endParaRPr lang="en-GB" sz="2000" b="1" dirty="0">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dirty="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20/11/2024</a:t>
            </a:fld>
            <a:endParaRPr lang="en-GB" dirty="0"/>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99527"/>
            <a:ext cx="10486029" cy="963251"/>
          </a:xfrm>
          <a:prstGeom prst="rect">
            <a:avLst/>
          </a:prstGeom>
        </p:spPr>
      </p:pic>
      <p:sp>
        <p:nvSpPr>
          <p:cNvPr id="2" name="Title 1"/>
          <p:cNvSpPr>
            <a:spLocks noGrp="1"/>
          </p:cNvSpPr>
          <p:nvPr>
            <p:ph type="title" hasCustomPrompt="1"/>
          </p:nvPr>
        </p:nvSpPr>
        <p:spPr>
          <a:xfrm>
            <a:off x="516468" y="377828"/>
            <a:ext cx="11133667" cy="1243548"/>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a:t>Edit Master text styles</a:t>
            </a:r>
          </a:p>
          <a:p>
            <a:pPr lvl="1"/>
            <a:r>
              <a:rPr lang="en-US"/>
              <a:t>Second level</a:t>
            </a:r>
          </a:p>
          <a:p>
            <a:pPr lvl="2"/>
            <a:r>
              <a:rPr lang="en-US"/>
              <a:t>Third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8" name="TextBox 7">
            <a:extLst>
              <a:ext uri="{FF2B5EF4-FFF2-40B4-BE49-F238E27FC236}">
                <a16:creationId xmlns:a16="http://schemas.microsoft.com/office/drawing/2014/main" id="{69E73EF8-89A9-4757-8512-71E03C286D72}"/>
              </a:ext>
            </a:extLst>
          </p:cNvPr>
          <p:cNvSpPr txBox="1">
            <a:spLocks noChangeAspect="1"/>
          </p:cNvSpPr>
          <p:nvPr userDrawn="1"/>
        </p:nvSpPr>
        <p:spPr>
          <a:xfrm>
            <a:off x="341114" y="6068521"/>
            <a:ext cx="4770325" cy="823302"/>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p>
          <a:p>
            <a:r>
              <a:rPr lang="en-GB" sz="1550" b="0" dirty="0">
                <a:solidFill>
                  <a:schemeClr val="tx1"/>
                </a:solidFill>
                <a:latin typeface="Lucida Sans" panose="020B0602030504020204" pitchFamily="34" charset="0"/>
              </a:rPr>
              <a:t>FIELD STAFF INDUCTION</a:t>
            </a:r>
          </a:p>
          <a:p>
            <a:r>
              <a:rPr lang="en-US" sz="1100" kern="1200" dirty="0">
                <a:solidFill>
                  <a:schemeClr val="tx1"/>
                </a:solidFill>
                <a:latin typeface="Lucida Sans" panose="020B0602030504020204" pitchFamily="34" charset="0"/>
                <a:ea typeface="+mn-ea"/>
                <a:cs typeface="+mn-cs"/>
              </a:rPr>
              <a:t>© </a:t>
            </a:r>
            <a:r>
              <a:rPr lang="en-US" sz="1100" b="0" baseline="0" dirty="0">
                <a:solidFill>
                  <a:schemeClr val="tx1"/>
                </a:solidFill>
                <a:latin typeface="Lucida Sans" panose="020B0602030504020204" pitchFamily="34" charset="0"/>
              </a:rPr>
              <a:t>TRAC International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dirty="0">
                <a:solidFill>
                  <a:schemeClr val="tx1"/>
                </a:solidFill>
                <a:latin typeface="Lucida Sans" panose="020B0602030504020204" pitchFamily="34" charset="0"/>
              </a:rPr>
              <a:t>TRACIND ENG 07 – Rev 09 – 21.01.2020</a:t>
            </a:r>
            <a:endParaRPr lang="en-US" sz="1550" b="0" dirty="0">
              <a:solidFill>
                <a:schemeClr val="tx1"/>
              </a:solidFill>
              <a:latin typeface="Lucida Sans" panose="020B0602030504020204" pitchFamily="34" charset="0"/>
            </a:endParaRPr>
          </a:p>
        </p:txBody>
      </p:sp>
    </p:spTree>
    <p:extLst>
      <p:ext uri="{BB962C8B-B14F-4D97-AF65-F5344CB8AC3E}">
        <p14:creationId xmlns:p14="http://schemas.microsoft.com/office/powerpoint/2010/main" val="38468830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234">
          <p15:clr>
            <a:srgbClr val="FBAE40"/>
          </p15:clr>
        </p15:guide>
        <p15:guide id="4" pos="5505">
          <p15:clr>
            <a:srgbClr val="FBAE40"/>
          </p15:clr>
        </p15:guide>
        <p15:guide id="5" orient="horz" pos="3538">
          <p15:clr>
            <a:srgbClr val="FBAE40"/>
          </p15:clr>
        </p15:guide>
        <p15:guide id="6" orient="horz" pos="102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38959"/>
            <a:ext cx="10486029" cy="963251"/>
          </a:xfrm>
          <a:prstGeom prst="rect">
            <a:avLst/>
          </a:prstGeom>
        </p:spPr>
      </p:pic>
      <p:sp>
        <p:nvSpPr>
          <p:cNvPr id="2" name="Title 1"/>
          <p:cNvSpPr>
            <a:spLocks noGrp="1"/>
          </p:cNvSpPr>
          <p:nvPr>
            <p:ph type="title" hasCustomPrompt="1"/>
          </p:nvPr>
        </p:nvSpPr>
        <p:spPr>
          <a:xfrm>
            <a:off x="516468" y="377828"/>
            <a:ext cx="11133667" cy="1325563"/>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dirty="0"/>
              <a:t>Edit Master text styles</a:t>
            </a:r>
          </a:p>
          <a:p>
            <a:pPr lvl="1"/>
            <a:r>
              <a:rPr lang="en-US" dirty="0"/>
              <a:t>Second level</a:t>
            </a:r>
          </a:p>
          <a:p>
            <a:pPr lvl="2"/>
            <a:r>
              <a:rPr lang="en-US" dirty="0"/>
              <a:t>Third level</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12" name="TextBox 11">
            <a:extLst>
              <a:ext uri="{FF2B5EF4-FFF2-40B4-BE49-F238E27FC236}">
                <a16:creationId xmlns:a16="http://schemas.microsoft.com/office/drawing/2014/main" id="{D5F06CE8-FEC0-4AA0-8C0B-45EEDB93E064}"/>
              </a:ext>
            </a:extLst>
          </p:cNvPr>
          <p:cNvSpPr txBox="1">
            <a:spLocks noChangeAspect="1"/>
          </p:cNvSpPr>
          <p:nvPr userDrawn="1"/>
        </p:nvSpPr>
        <p:spPr>
          <a:xfrm>
            <a:off x="516468" y="5933869"/>
            <a:ext cx="4770325" cy="823302"/>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p>
          <a:p>
            <a:r>
              <a:rPr lang="en-GB" sz="1550" b="0" dirty="0">
                <a:solidFill>
                  <a:schemeClr val="tx1"/>
                </a:solidFill>
                <a:latin typeface="Lucida Sans" panose="020B0602030504020204" pitchFamily="34" charset="0"/>
              </a:rPr>
              <a:t>FIELD STAFF INDUCTION</a:t>
            </a:r>
          </a:p>
          <a:p>
            <a:r>
              <a:rPr lang="en-US" sz="1100" kern="1200" dirty="0">
                <a:solidFill>
                  <a:schemeClr val="tx1"/>
                </a:solidFill>
                <a:latin typeface="Lucida Sans" panose="020B0602030504020204" pitchFamily="34" charset="0"/>
                <a:ea typeface="+mn-ea"/>
                <a:cs typeface="+mn-cs"/>
              </a:rPr>
              <a:t>© </a:t>
            </a:r>
            <a:r>
              <a:rPr lang="en-US" sz="1100" b="0" baseline="0" dirty="0">
                <a:solidFill>
                  <a:schemeClr val="tx1"/>
                </a:solidFill>
                <a:latin typeface="Lucida Sans" panose="020B0602030504020204" pitchFamily="34" charset="0"/>
              </a:rPr>
              <a:t>TRAC </a:t>
            </a:r>
            <a:r>
              <a:rPr lang="en-US" sz="1100" b="0" baseline="0">
                <a:solidFill>
                  <a:schemeClr val="tx1"/>
                </a:solidFill>
                <a:latin typeface="Lucida Sans" panose="020B0602030504020204" pitchFamily="34" charset="0"/>
              </a:rPr>
              <a:t>International 2020</a:t>
            </a:r>
            <a:endParaRPr lang="en-US" sz="1100" b="0" baseline="0" dirty="0">
              <a:solidFill>
                <a:schemeClr val="tx1"/>
              </a:solidFill>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dirty="0">
                <a:solidFill>
                  <a:schemeClr val="tx1"/>
                </a:solidFill>
                <a:latin typeface="Lucida Sans" panose="020B0602030504020204" pitchFamily="34" charset="0"/>
              </a:rPr>
              <a:t>TRACIND ENG 07 – Rev 09 – 21.01.2020</a:t>
            </a:r>
            <a:endParaRPr lang="en-US" sz="1550" b="0" dirty="0">
              <a:solidFill>
                <a:schemeClr val="tx1"/>
              </a:solidFill>
              <a:latin typeface="Lucida Sans" panose="020B0602030504020204" pitchFamily="34" charset="0"/>
            </a:endParaRPr>
          </a:p>
        </p:txBody>
      </p:sp>
    </p:spTree>
    <p:extLst>
      <p:ext uri="{BB962C8B-B14F-4D97-AF65-F5344CB8AC3E}">
        <p14:creationId xmlns:p14="http://schemas.microsoft.com/office/powerpoint/2010/main" val="1131382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B8FD61-65F3-4852-847D-29C7DF9F7C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69" t="5103" r="14398" b="28030"/>
          <a:stretch/>
        </p:blipFill>
        <p:spPr>
          <a:xfrm>
            <a:off x="1778834" y="3556319"/>
            <a:ext cx="10413167" cy="3301683"/>
          </a:xfrm>
          <a:prstGeom prst="rect">
            <a:avLst/>
          </a:prstGeom>
        </p:spPr>
      </p:pic>
      <p:sp>
        <p:nvSpPr>
          <p:cNvPr id="6" name="Rectangle 5">
            <a:extLst>
              <a:ext uri="{FF2B5EF4-FFF2-40B4-BE49-F238E27FC236}">
                <a16:creationId xmlns:a16="http://schemas.microsoft.com/office/drawing/2014/main" id="{DF3894E1-BA23-4FDB-8B0C-085F0451895D}"/>
              </a:ext>
            </a:extLst>
          </p:cNvPr>
          <p:cNvSpPr/>
          <p:nvPr userDrawn="1"/>
        </p:nvSpPr>
        <p:spPr>
          <a:xfrm>
            <a:off x="-4658" y="0"/>
            <a:ext cx="1219666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Isosceles Triangle 7">
            <a:extLst>
              <a:ext uri="{FF2B5EF4-FFF2-40B4-BE49-F238E27FC236}">
                <a16:creationId xmlns:a16="http://schemas.microsoft.com/office/drawing/2014/main" id="{B977D2C4-16F7-4456-9206-E5BD9AC87A82}"/>
              </a:ext>
            </a:extLst>
          </p:cNvPr>
          <p:cNvSpPr/>
          <p:nvPr userDrawn="1"/>
        </p:nvSpPr>
        <p:spPr>
          <a:xfrm rot="5400000">
            <a:off x="1511351" y="3345763"/>
            <a:ext cx="2003679" cy="5026408"/>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Freeform: Shape 1">
            <a:extLst>
              <a:ext uri="{FF2B5EF4-FFF2-40B4-BE49-F238E27FC236}">
                <a16:creationId xmlns:a16="http://schemas.microsoft.com/office/drawing/2014/main" id="{B53B6ABD-75E0-44E1-A9CA-12CFD3767B24}"/>
              </a:ext>
            </a:extLst>
          </p:cNvPr>
          <p:cNvSpPr/>
          <p:nvPr userDrawn="1"/>
        </p:nvSpPr>
        <p:spPr>
          <a:xfrm>
            <a:off x="-4657" y="499962"/>
            <a:ext cx="9839656" cy="5544222"/>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0" y="627280"/>
            <a:ext cx="2491179" cy="1008171"/>
          </a:xfrm>
          <a:prstGeom prst="rect">
            <a:avLst/>
          </a:prstGeom>
        </p:spPr>
      </p:pic>
      <p:pic>
        <p:nvPicPr>
          <p:cNvPr id="4" name="Picture 3">
            <a:extLst>
              <a:ext uri="{FF2B5EF4-FFF2-40B4-BE49-F238E27FC236}">
                <a16:creationId xmlns:a16="http://schemas.microsoft.com/office/drawing/2014/main" id="{3291441B-1036-4E48-93AF-637974A0A1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1" y="627279"/>
            <a:ext cx="2491179" cy="1008172"/>
          </a:xfrm>
          <a:prstGeom prst="rect">
            <a:avLst/>
          </a:prstGeom>
        </p:spPr>
      </p:pic>
      <p:sp>
        <p:nvSpPr>
          <p:cNvPr id="5" name="Isosceles Triangle 4">
            <a:extLst>
              <a:ext uri="{FF2B5EF4-FFF2-40B4-BE49-F238E27FC236}">
                <a16:creationId xmlns:a16="http://schemas.microsoft.com/office/drawing/2014/main" id="{DBA26147-A77A-42E8-8493-0EB7DFBAE4BC}"/>
              </a:ext>
            </a:extLst>
          </p:cNvPr>
          <p:cNvSpPr/>
          <p:nvPr userDrawn="1"/>
        </p:nvSpPr>
        <p:spPr>
          <a:xfrm rot="5400000">
            <a:off x="384721" y="3447470"/>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Isosceles Triangle 6">
            <a:extLst>
              <a:ext uri="{FF2B5EF4-FFF2-40B4-BE49-F238E27FC236}">
                <a16:creationId xmlns:a16="http://schemas.microsoft.com/office/drawing/2014/main" id="{C9D1A736-8822-4577-B0EB-76BF54B067C3}"/>
              </a:ext>
            </a:extLst>
          </p:cNvPr>
          <p:cNvSpPr/>
          <p:nvPr userDrawn="1"/>
        </p:nvSpPr>
        <p:spPr>
          <a:xfrm rot="16200000" flipH="1">
            <a:off x="8781472" y="1959481"/>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63667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20/11/2024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4.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dirty="0">
                <a:latin typeface="Lucida Sans" panose="020B0602030504020204" pitchFamily="34" charset="0"/>
              </a:rPr>
              <a:t>TRAC ENGINEERING</a:t>
            </a:r>
            <a:endParaRPr lang="en-US" sz="1400" b="1" baseline="0" dirty="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dirty="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dirty="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dirty="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dirty="0">
                <a:ln>
                  <a:noFill/>
                </a:ln>
                <a:solidFill>
                  <a:prstClr val="white"/>
                </a:solidFill>
                <a:effectLst/>
                <a:uLnTx/>
                <a:uFillTx/>
                <a:latin typeface="Lucida Sans" panose="020B0602030504020204" pitchFamily="34" charset="0"/>
                <a:ea typeface="+mn-ea"/>
                <a:cs typeface="+mn-cs"/>
              </a:rPr>
              <a:t>• Quality • Innovation</a:t>
            </a:r>
          </a:p>
          <a:p>
            <a:endParaRPr lang="en-GB" sz="1600" b="1" dirty="0">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TRAC INTERNATIONAL – MARCH 2024 - RESPIRATORY HEALTH</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6812B2-A3A2-4D5D-9E1B-9B66C04780BB}" type="datetimeFigureOut">
              <a:rPr lang="en-US" smtClean="0"/>
              <a:t>11/20/2024</a:t>
            </a:fld>
            <a:endParaRPr lang="en-US"/>
          </a:p>
        </p:txBody>
      </p:sp>
      <p:sp>
        <p:nvSpPr>
          <p:cNvPr id="5" name="Footer Placeholder 4"/>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D03B29-6228-471C-8BBD-E50D4B982016}" type="slidenum">
              <a:rPr lang="en-US" smtClean="0"/>
              <a:t>‹#›</a:t>
            </a:fld>
            <a:endParaRPr lang="en-US"/>
          </a:p>
        </p:txBody>
      </p:sp>
    </p:spTree>
    <p:extLst>
      <p:ext uri="{BB962C8B-B14F-4D97-AF65-F5344CB8AC3E}">
        <p14:creationId xmlns:p14="http://schemas.microsoft.com/office/powerpoint/2010/main" val="39026462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hyperlink" Target="https://www.ncbi.nlm.nih.gov/pmc/articles/PMC3085871/" TargetMode="External"/><Relationship Id="rId4" Type="http://schemas.openxmlformats.org/officeDocument/2006/relationships/hyperlink" Target="https://rb.gy/nigezm"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www.hse.gov.uk/statistics/causdis/"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cks.nice.org.uk/topics/chronic-obstructive-pulmonary-disease/background-information/risk-factors/" TargetMode="External"/><Relationship Id="rId2" Type="http://schemas.openxmlformats.org/officeDocument/2006/relationships/image" Target="../media/image18.jpe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hyperlink" Target="https://www.bmj.com/content/378/bmj-2021-06599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bbcgoodfood.com/howto/guide/mediterranean-diet-recipes"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13FF41-BC1C-6E19-342D-316795568B8E}"/>
              </a:ext>
            </a:extLst>
          </p:cNvPr>
          <p:cNvSpPr>
            <a:spLocks noGrp="1"/>
          </p:cNvSpPr>
          <p:nvPr>
            <p:ph type="subTitle" idx="1"/>
          </p:nvPr>
        </p:nvSpPr>
        <p:spPr>
          <a:xfrm>
            <a:off x="755383" y="2730501"/>
            <a:ext cx="6679457" cy="698499"/>
          </a:xfrm>
        </p:spPr>
        <p:txBody>
          <a:bodyPr/>
          <a:lstStyle/>
          <a:p>
            <a:r>
              <a:rPr lang="en-GB" sz="2400">
                <a:solidFill>
                  <a:schemeClr val="tx1"/>
                </a:solidFill>
              </a:rPr>
              <a:t>RESPIRATORY HEALTH</a:t>
            </a:r>
            <a:endParaRPr lang="en-GB" sz="2400" dirty="0">
              <a:solidFill>
                <a:schemeClr val="tx1"/>
              </a:solidFill>
            </a:endParaRPr>
          </a:p>
          <a:p>
            <a:r>
              <a:rPr lang="en-GB" sz="1800" dirty="0">
                <a:solidFill>
                  <a:schemeClr val="tx1"/>
                </a:solidFill>
              </a:rPr>
              <a:t>HSEQ Campaign </a:t>
            </a:r>
            <a:endParaRPr lang="en-GB" dirty="0"/>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D3FD1-A627-565E-A4D2-5BABBD39F8D0}"/>
              </a:ext>
            </a:extLst>
          </p:cNvPr>
          <p:cNvSpPr>
            <a:spLocks noGrp="1"/>
          </p:cNvSpPr>
          <p:nvPr>
            <p:ph type="title"/>
          </p:nvPr>
        </p:nvSpPr>
        <p:spPr/>
        <p:txBody>
          <a:bodyPr/>
          <a:lstStyle/>
          <a:p>
            <a:r>
              <a:rPr lang="en-GB" dirty="0"/>
              <a:t>Ways to Improve Respiratory Health</a:t>
            </a:r>
          </a:p>
        </p:txBody>
      </p:sp>
      <p:sp>
        <p:nvSpPr>
          <p:cNvPr id="4" name="Content Placeholder 3">
            <a:extLst>
              <a:ext uri="{FF2B5EF4-FFF2-40B4-BE49-F238E27FC236}">
                <a16:creationId xmlns:a16="http://schemas.microsoft.com/office/drawing/2014/main" id="{D7960E0A-0BFB-3A54-8F46-DAC0BDF439AE}"/>
              </a:ext>
            </a:extLst>
          </p:cNvPr>
          <p:cNvSpPr txBox="1">
            <a:spLocks noGrp="1"/>
          </p:cNvSpPr>
          <p:nvPr>
            <p:ph idx="1"/>
          </p:nvPr>
        </p:nvSpPr>
        <p:spPr>
          <a:xfrm>
            <a:off x="838200" y="1825625"/>
            <a:ext cx="7515225" cy="3725122"/>
          </a:xfrm>
          <a:prstGeom prst="rect">
            <a:avLst/>
          </a:prstGeom>
          <a:noFill/>
        </p:spPr>
        <p:txBody>
          <a:bodyPr wrap="square">
            <a:spAutoFit/>
          </a:bodyPr>
          <a:lstStyle/>
          <a:p>
            <a:pPr algn="l"/>
            <a:r>
              <a:rPr lang="en-GB" sz="1800" b="1" dirty="0">
                <a:latin typeface="+mn-lt"/>
              </a:rPr>
              <a:t>Exercise </a:t>
            </a:r>
            <a:r>
              <a:rPr lang="en-GB" sz="1800" dirty="0">
                <a:latin typeface="+mn-lt"/>
              </a:rPr>
              <a:t>– Even just a brisk walk or jog can help keep the blood moving and get rid of carbon dioxide in the blood. </a:t>
            </a:r>
          </a:p>
          <a:p>
            <a:pPr algn="l"/>
            <a:endParaRPr lang="en-GB" sz="1800" dirty="0">
              <a:latin typeface="+mn-lt"/>
            </a:endParaRPr>
          </a:p>
          <a:p>
            <a:pPr algn="l"/>
            <a:r>
              <a:rPr lang="en-GB" sz="1800" b="1" dirty="0">
                <a:latin typeface="+mn-lt"/>
              </a:rPr>
              <a:t>Maintain good hygiene </a:t>
            </a:r>
            <a:r>
              <a:rPr lang="en-GB" sz="1800" dirty="0">
                <a:latin typeface="+mn-lt"/>
              </a:rPr>
              <a:t>- Wash hands frequently and get fresh air. This is increasingly important in recent times due to the coronavirus pandemic. These steps help reduce levels of transmission and reduce the risk of catching colds and viruses.</a:t>
            </a:r>
          </a:p>
          <a:p>
            <a:pPr algn="l"/>
            <a:endParaRPr lang="en-GB" sz="1800" dirty="0">
              <a:latin typeface="+mn-lt"/>
            </a:endParaRPr>
          </a:p>
          <a:p>
            <a:pPr algn="l"/>
            <a:r>
              <a:rPr lang="en-GB" sz="1800" b="1" dirty="0">
                <a:latin typeface="+mn-lt"/>
              </a:rPr>
              <a:t>Use a humidifier </a:t>
            </a:r>
            <a:r>
              <a:rPr lang="en-GB" sz="1800" dirty="0">
                <a:latin typeface="+mn-lt"/>
              </a:rPr>
              <a:t>- This helps to keep the air moist. Dry air can irritate the lungs and increase the chances of triggering asthma attacks.</a:t>
            </a:r>
          </a:p>
          <a:p>
            <a:pPr algn="l"/>
            <a:endParaRPr lang="en-GB" sz="1800" dirty="0">
              <a:solidFill>
                <a:srgbClr val="444444"/>
              </a:solidFill>
              <a:latin typeface="+mn-lt"/>
            </a:endParaRPr>
          </a:p>
        </p:txBody>
      </p:sp>
      <p:pic>
        <p:nvPicPr>
          <p:cNvPr id="5" name="Picture 4" descr="Stronger for Summer image">
            <a:extLst>
              <a:ext uri="{FF2B5EF4-FFF2-40B4-BE49-F238E27FC236}">
                <a16:creationId xmlns:a16="http://schemas.microsoft.com/office/drawing/2014/main" id="{E5741D73-F09B-F6A7-C445-F35ACDF9B2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425" y="2727761"/>
            <a:ext cx="3670412" cy="1920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908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EA696321-787E-1A89-8F65-0F0505C31ADE}"/>
              </a:ext>
            </a:extLst>
          </p:cNvPr>
          <p:cNvSpPr/>
          <p:nvPr/>
        </p:nvSpPr>
        <p:spPr>
          <a:xfrm>
            <a:off x="883498" y="1781666"/>
            <a:ext cx="2363563" cy="2311405"/>
          </a:xfrm>
          <a:prstGeom prst="ellipse">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i="0" dirty="0">
                <a:solidFill>
                  <a:schemeClr val="tx1"/>
                </a:solidFill>
                <a:effectLst/>
                <a:latin typeface="+mn-lt"/>
              </a:rPr>
              <a:t>We take around 22,000 breaths a day</a:t>
            </a:r>
            <a:endParaRPr lang="en-GB" sz="1800" dirty="0">
              <a:solidFill>
                <a:schemeClr val="tx1"/>
              </a:solidFill>
              <a:latin typeface="+mn-lt"/>
            </a:endParaRPr>
          </a:p>
          <a:p>
            <a:pPr algn="ctr"/>
            <a:endParaRPr lang="en-GB" dirty="0"/>
          </a:p>
        </p:txBody>
      </p:sp>
      <p:sp>
        <p:nvSpPr>
          <p:cNvPr id="2" name="Title 1">
            <a:extLst>
              <a:ext uri="{FF2B5EF4-FFF2-40B4-BE49-F238E27FC236}">
                <a16:creationId xmlns:a16="http://schemas.microsoft.com/office/drawing/2014/main" id="{F2EC0F65-4D4F-DEFC-247B-76C400D03C0C}"/>
              </a:ext>
            </a:extLst>
          </p:cNvPr>
          <p:cNvSpPr>
            <a:spLocks noGrp="1"/>
          </p:cNvSpPr>
          <p:nvPr>
            <p:ph type="title"/>
          </p:nvPr>
        </p:nvSpPr>
        <p:spPr/>
        <p:txBody>
          <a:bodyPr/>
          <a:lstStyle/>
          <a:p>
            <a:r>
              <a:rPr lang="en-GB" dirty="0"/>
              <a:t>Breathing facts</a:t>
            </a:r>
          </a:p>
        </p:txBody>
      </p:sp>
      <p:sp>
        <p:nvSpPr>
          <p:cNvPr id="6" name="Oval 5">
            <a:extLst>
              <a:ext uri="{FF2B5EF4-FFF2-40B4-BE49-F238E27FC236}">
                <a16:creationId xmlns:a16="http://schemas.microsoft.com/office/drawing/2014/main" id="{D9B8CA96-A461-0B8B-32A1-20B5245E458A}"/>
              </a:ext>
            </a:extLst>
          </p:cNvPr>
          <p:cNvSpPr/>
          <p:nvPr/>
        </p:nvSpPr>
        <p:spPr>
          <a:xfrm>
            <a:off x="7215153" y="1501640"/>
            <a:ext cx="2438518" cy="2286001"/>
          </a:xfrm>
          <a:prstGeom prst="ellipse">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70% of the body’s waste is eliminate via breathing</a:t>
            </a:r>
          </a:p>
          <a:p>
            <a:pPr algn="ctr"/>
            <a:endParaRPr lang="en-GB" dirty="0"/>
          </a:p>
        </p:txBody>
      </p:sp>
      <p:sp>
        <p:nvSpPr>
          <p:cNvPr id="7" name="Oval 6">
            <a:extLst>
              <a:ext uri="{FF2B5EF4-FFF2-40B4-BE49-F238E27FC236}">
                <a16:creationId xmlns:a16="http://schemas.microsoft.com/office/drawing/2014/main" id="{3F6E1AB8-841F-9F97-4D3D-387BDFA9185C}"/>
              </a:ext>
            </a:extLst>
          </p:cNvPr>
          <p:cNvSpPr/>
          <p:nvPr/>
        </p:nvSpPr>
        <p:spPr>
          <a:xfrm>
            <a:off x="2335140" y="2711214"/>
            <a:ext cx="3600959" cy="3271765"/>
          </a:xfrm>
          <a:prstGeom prst="ellipse">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Your lungs are one of the largest organs in your body. If they were opened out and laid flat they would cover the surface of a tennis court</a:t>
            </a:r>
          </a:p>
        </p:txBody>
      </p:sp>
      <p:sp>
        <p:nvSpPr>
          <p:cNvPr id="11" name="Oval 10">
            <a:extLst>
              <a:ext uri="{FF2B5EF4-FFF2-40B4-BE49-F238E27FC236}">
                <a16:creationId xmlns:a16="http://schemas.microsoft.com/office/drawing/2014/main" id="{4280240A-2F88-52C5-9221-185FA170DFD5}"/>
              </a:ext>
            </a:extLst>
          </p:cNvPr>
          <p:cNvSpPr/>
          <p:nvPr/>
        </p:nvSpPr>
        <p:spPr>
          <a:xfrm>
            <a:off x="5612596" y="3165051"/>
            <a:ext cx="3205113" cy="3007052"/>
          </a:xfrm>
          <a:prstGeom prst="ellipse">
            <a:avLst/>
          </a:prstGeom>
          <a:solidFill>
            <a:schemeClr val="bg1"/>
          </a:solidFill>
          <a:ln>
            <a:solidFill>
              <a:srgbClr val="FFC60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Breathing is key to relaxation. Deep, slow exhaling tells your </a:t>
            </a:r>
            <a:r>
              <a:rPr lang="en-GB" sz="1600" dirty="0" err="1">
                <a:solidFill>
                  <a:schemeClr val="tx1"/>
                </a:solidFill>
              </a:rPr>
              <a:t>vagus</a:t>
            </a:r>
            <a:r>
              <a:rPr lang="en-GB" sz="1600" dirty="0">
                <a:solidFill>
                  <a:schemeClr val="tx1"/>
                </a:solidFill>
              </a:rPr>
              <a:t> nerve that the heart needs less oxygen, slowing the  heart rate</a:t>
            </a:r>
          </a:p>
        </p:txBody>
      </p:sp>
      <p:sp>
        <p:nvSpPr>
          <p:cNvPr id="12" name="Oval 11">
            <a:extLst>
              <a:ext uri="{FF2B5EF4-FFF2-40B4-BE49-F238E27FC236}">
                <a16:creationId xmlns:a16="http://schemas.microsoft.com/office/drawing/2014/main" id="{E126A34D-6997-C877-C086-F86F7601289B}"/>
              </a:ext>
            </a:extLst>
          </p:cNvPr>
          <p:cNvSpPr/>
          <p:nvPr/>
        </p:nvSpPr>
        <p:spPr>
          <a:xfrm>
            <a:off x="4509166" y="1228343"/>
            <a:ext cx="2551509" cy="2391550"/>
          </a:xfrm>
          <a:prstGeom prst="ellipse">
            <a:avLst/>
          </a:prstGeom>
          <a:solidFill>
            <a:schemeClr val="bg1"/>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Men and women have different respiratory rates</a:t>
            </a:r>
          </a:p>
          <a:p>
            <a:pPr algn="ctr"/>
            <a:endParaRPr lang="en-GB" dirty="0"/>
          </a:p>
        </p:txBody>
      </p:sp>
      <p:sp>
        <p:nvSpPr>
          <p:cNvPr id="5" name="Oval 4">
            <a:extLst>
              <a:ext uri="{FF2B5EF4-FFF2-40B4-BE49-F238E27FC236}">
                <a16:creationId xmlns:a16="http://schemas.microsoft.com/office/drawing/2014/main" id="{2298086C-364E-3AAC-7A9E-5F6FE9D7A5E6}"/>
              </a:ext>
            </a:extLst>
          </p:cNvPr>
          <p:cNvSpPr/>
          <p:nvPr/>
        </p:nvSpPr>
        <p:spPr>
          <a:xfrm>
            <a:off x="8937485" y="2533809"/>
            <a:ext cx="3166531" cy="3015703"/>
          </a:xfrm>
          <a:prstGeom prst="ellipse">
            <a:avLst/>
          </a:prstGeom>
          <a:blipFill>
            <a:blip r:embed="rId2"/>
            <a:stretch>
              <a:fillRect/>
            </a:stretch>
          </a:blipFill>
        </p:spPr>
        <p:style>
          <a:lnRef idx="2">
            <a:schemeClr val="accent4"/>
          </a:lnRef>
          <a:fillRef idx="1">
            <a:schemeClr val="lt1"/>
          </a:fillRef>
          <a:effectRef idx="0">
            <a:schemeClr val="accent4"/>
          </a:effectRef>
          <a:fontRef idx="minor">
            <a:schemeClr val="dk1"/>
          </a:fontRef>
        </p:style>
        <p:txBody>
          <a:bodyPr wrap="none" rtlCol="0" anchor="ctr"/>
          <a:lstStyle/>
          <a:p>
            <a:pPr algn="ctr"/>
            <a:endParaRPr lang="en-GB" dirty="0"/>
          </a:p>
        </p:txBody>
      </p:sp>
      <p:pic>
        <p:nvPicPr>
          <p:cNvPr id="14" name="Graphic 13" descr="Tennis racket and ball outline">
            <a:extLst>
              <a:ext uri="{FF2B5EF4-FFF2-40B4-BE49-F238E27FC236}">
                <a16:creationId xmlns:a16="http://schemas.microsoft.com/office/drawing/2014/main" id="{D73C06DC-D354-79EE-2E48-69795F48E3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00399" y="4922628"/>
            <a:ext cx="914400" cy="914400"/>
          </a:xfrm>
          <a:prstGeom prst="rect">
            <a:avLst/>
          </a:prstGeom>
        </p:spPr>
      </p:pic>
    </p:spTree>
    <p:extLst>
      <p:ext uri="{BB962C8B-B14F-4D97-AF65-F5344CB8AC3E}">
        <p14:creationId xmlns:p14="http://schemas.microsoft.com/office/powerpoint/2010/main" val="3706320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369332"/>
          </a:xfrm>
          <a:prstGeom prst="rect">
            <a:avLst/>
          </a:prstGeom>
        </p:spPr>
        <p:txBody>
          <a:bodyPr>
            <a:spAutoFit/>
          </a:bodyPr>
          <a:lstStyle/>
          <a:p>
            <a:pPr>
              <a:buNone/>
            </a:pPr>
            <a:r>
              <a:rPr lang="en-GB" dirty="0">
                <a:latin typeface="Lucida Sans" panose="020B0602030504020204" pitchFamily="34" charset="0"/>
              </a:rPr>
              <a:t>Summary of Incidents YTD 2024 -</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grpSp>
        <p:nvGrpSpPr>
          <p:cNvPr id="6" name="Group 5">
            <a:extLst>
              <a:ext uri="{FF2B5EF4-FFF2-40B4-BE49-F238E27FC236}">
                <a16:creationId xmlns:a16="http://schemas.microsoft.com/office/drawing/2014/main" id="{C475E374-86C4-B40E-33FF-B4F5C21154F0}"/>
              </a:ext>
            </a:extLst>
          </p:cNvPr>
          <p:cNvGrpSpPr/>
          <p:nvPr/>
        </p:nvGrpSpPr>
        <p:grpSpPr>
          <a:xfrm>
            <a:off x="5837382" y="584868"/>
            <a:ext cx="5929745" cy="4920275"/>
            <a:chOff x="1439652" y="1481900"/>
            <a:chExt cx="6264696" cy="3718964"/>
          </a:xfrm>
        </p:grpSpPr>
        <p:sp>
          <p:nvSpPr>
            <p:cNvPr id="16" name="Freeform: Shape 15">
              <a:extLst>
                <a:ext uri="{FF2B5EF4-FFF2-40B4-BE49-F238E27FC236}">
                  <a16:creationId xmlns:a16="http://schemas.microsoft.com/office/drawing/2014/main" id="{0AD68D60-6C4C-A0D6-E16B-12D0FA50A183}"/>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17" name="Freeform: Shape 16">
              <a:extLst>
                <a:ext uri="{FF2B5EF4-FFF2-40B4-BE49-F238E27FC236}">
                  <a16:creationId xmlns:a16="http://schemas.microsoft.com/office/drawing/2014/main" id="{DB4406CC-312C-1540-58B5-EF145041F29A}"/>
                </a:ext>
              </a:extLst>
            </p:cNvPr>
            <p:cNvSpPr/>
            <p:nvPr/>
          </p:nvSpPr>
          <p:spPr>
            <a:xfrm>
              <a:off x="3319060" y="2217942"/>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8" name="Freeform: Shape 17">
              <a:extLst>
                <a:ext uri="{FF2B5EF4-FFF2-40B4-BE49-F238E27FC236}">
                  <a16:creationId xmlns:a16="http://schemas.microsoft.com/office/drawing/2014/main" id="{4034168F-81F0-8E8E-6476-057E61E2DE9E}"/>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9" name="Freeform: Shape 18">
              <a:extLst>
                <a:ext uri="{FF2B5EF4-FFF2-40B4-BE49-F238E27FC236}">
                  <a16:creationId xmlns:a16="http://schemas.microsoft.com/office/drawing/2014/main" id="{AEACCF40-DB44-7DE5-D256-323AAF563700}"/>
                </a:ext>
              </a:extLst>
            </p:cNvPr>
            <p:cNvSpPr/>
            <p:nvPr/>
          </p:nvSpPr>
          <p:spPr>
            <a:xfrm>
              <a:off x="2066122" y="370325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Lucida Sans" pitchFamily="34" charset="0"/>
                </a:rPr>
                <a:t>0</a:t>
              </a:r>
            </a:p>
            <a:p>
              <a:pPr marL="0" lvl="0" indent="0" algn="ctr" defTabSz="800100">
                <a:lnSpc>
                  <a:spcPct val="90000"/>
                </a:lnSpc>
                <a:spcBef>
                  <a:spcPct val="0"/>
                </a:spcBef>
                <a:spcAft>
                  <a:spcPct val="35000"/>
                </a:spcAft>
                <a:buNone/>
              </a:pPr>
              <a:r>
                <a:rPr lang="en-GB" sz="1800" kern="1200" dirty="0">
                  <a:latin typeface="Lucida Sans" pitchFamily="34" charset="0"/>
                </a:rPr>
                <a:t>First Aid</a:t>
              </a:r>
            </a:p>
          </p:txBody>
        </p:sp>
        <p:sp>
          <p:nvSpPr>
            <p:cNvPr id="20" name="Freeform: Shape 19">
              <a:extLst>
                <a:ext uri="{FF2B5EF4-FFF2-40B4-BE49-F238E27FC236}">
                  <a16:creationId xmlns:a16="http://schemas.microsoft.com/office/drawing/2014/main" id="{D264D133-BF34-F825-40B5-0C4E1331698B}"/>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dirty="0">
                  <a:latin typeface="Lucida Sans" pitchFamily="34" charset="0"/>
                </a:rPr>
                <a:t>0</a:t>
              </a:r>
              <a:endParaRPr lang="en-GB" sz="1800" kern="1200" dirty="0">
                <a:latin typeface="Lucida Sans" pitchFamily="34" charset="0"/>
              </a:endParaRPr>
            </a:p>
            <a:p>
              <a:pPr marL="0" lvl="0" indent="0" algn="ctr" defTabSz="800100">
                <a:lnSpc>
                  <a:spcPct val="90000"/>
                </a:lnSpc>
                <a:spcBef>
                  <a:spcPct val="0"/>
                </a:spcBef>
                <a:spcAft>
                  <a:spcPct val="35000"/>
                </a:spcAft>
                <a:buNone/>
              </a:pPr>
              <a:r>
                <a:rPr lang="en-GB" sz="1800" kern="1200" dirty="0">
                  <a:latin typeface="Lucida Sans" pitchFamily="34" charset="0"/>
                </a:rPr>
                <a:t>Near Miss</a:t>
              </a:r>
            </a:p>
          </p:txBody>
        </p:sp>
      </p:grpSp>
    </p:spTree>
    <p:extLst>
      <p:ext uri="{BB962C8B-B14F-4D97-AF65-F5344CB8AC3E}">
        <p14:creationId xmlns:p14="http://schemas.microsoft.com/office/powerpoint/2010/main" val="773859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dirty="0">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6BB5B-5F78-AC43-63C1-D91D65524549}"/>
              </a:ext>
            </a:extLst>
          </p:cNvPr>
          <p:cNvSpPr>
            <a:spLocks noGrp="1"/>
          </p:cNvSpPr>
          <p:nvPr>
            <p:ph type="title"/>
          </p:nvPr>
        </p:nvSpPr>
        <p:spPr/>
        <p:txBody>
          <a:bodyPr/>
          <a:lstStyle/>
          <a:p>
            <a:r>
              <a:rPr lang="en-GB" dirty="0"/>
              <a:t>The Respiratory System</a:t>
            </a:r>
          </a:p>
        </p:txBody>
      </p:sp>
      <p:sp>
        <p:nvSpPr>
          <p:cNvPr id="6" name="Oval 5">
            <a:extLst>
              <a:ext uri="{FF2B5EF4-FFF2-40B4-BE49-F238E27FC236}">
                <a16:creationId xmlns:a16="http://schemas.microsoft.com/office/drawing/2014/main" id="{5C7435BB-9C42-D4E9-CB47-E6BFCF81D77F}"/>
              </a:ext>
            </a:extLst>
          </p:cNvPr>
          <p:cNvSpPr/>
          <p:nvPr/>
        </p:nvSpPr>
        <p:spPr>
          <a:xfrm>
            <a:off x="980902" y="1516623"/>
            <a:ext cx="4494410" cy="4297341"/>
          </a:xfrm>
          <a:prstGeom prst="ellipse">
            <a:avLst/>
          </a:prstGeom>
        </p:spPr>
        <p:style>
          <a:lnRef idx="2">
            <a:schemeClr val="dk1"/>
          </a:lnRef>
          <a:fillRef idx="1">
            <a:schemeClr val="lt1"/>
          </a:fillRef>
          <a:effectRef idx="0">
            <a:schemeClr val="dk1"/>
          </a:effectRef>
          <a:fontRef idx="minor">
            <a:schemeClr val="lt1">
              <a:hueOff val="0"/>
              <a:satOff val="0"/>
              <a:lumOff val="0"/>
              <a:alphaOff val="0"/>
            </a:schemeClr>
          </a:fontRef>
        </p:style>
        <p:txBody>
          <a:bodyPr/>
          <a:lstStyle/>
          <a:p>
            <a:endParaRPr lang="en-GB"/>
          </a:p>
        </p:txBody>
      </p:sp>
      <p:sp>
        <p:nvSpPr>
          <p:cNvPr id="7" name="Rectangle: Rounded Corners 6">
            <a:extLst>
              <a:ext uri="{FF2B5EF4-FFF2-40B4-BE49-F238E27FC236}">
                <a16:creationId xmlns:a16="http://schemas.microsoft.com/office/drawing/2014/main" id="{2A485A4C-D955-22E1-772A-E28B4398C2FA}"/>
              </a:ext>
            </a:extLst>
          </p:cNvPr>
          <p:cNvSpPr/>
          <p:nvPr/>
        </p:nvSpPr>
        <p:spPr>
          <a:xfrm>
            <a:off x="6375012" y="2567456"/>
            <a:ext cx="4506465" cy="80165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92CBFF68-035B-F889-E84B-C909D9B9736A}"/>
              </a:ext>
            </a:extLst>
          </p:cNvPr>
          <p:cNvSpPr/>
          <p:nvPr/>
        </p:nvSpPr>
        <p:spPr>
          <a:xfrm>
            <a:off x="6804198" y="3641269"/>
            <a:ext cx="4506465" cy="80165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diagram of the human lungs&#10;&#10;Description automatically generated">
            <a:extLst>
              <a:ext uri="{FF2B5EF4-FFF2-40B4-BE49-F238E27FC236}">
                <a16:creationId xmlns:a16="http://schemas.microsoft.com/office/drawing/2014/main" id="{ADBE151F-0D3C-7A44-9605-70CD8048A0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7587" y="2078475"/>
            <a:ext cx="2570483" cy="3330653"/>
          </a:xfrm>
          <a:prstGeom prst="rect">
            <a:avLst/>
          </a:prstGeom>
        </p:spPr>
      </p:pic>
      <p:sp>
        <p:nvSpPr>
          <p:cNvPr id="11" name="Straight Connector 10">
            <a:extLst>
              <a:ext uri="{FF2B5EF4-FFF2-40B4-BE49-F238E27FC236}">
                <a16:creationId xmlns:a16="http://schemas.microsoft.com/office/drawing/2014/main" id="{490CEBC4-97F2-0900-7BCE-22FB7F2A551C}"/>
              </a:ext>
            </a:extLst>
          </p:cNvPr>
          <p:cNvSpPr/>
          <p:nvPr/>
        </p:nvSpPr>
        <p:spPr>
          <a:xfrm>
            <a:off x="6894115" y="6492875"/>
            <a:ext cx="4083551"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grpSp>
        <p:nvGrpSpPr>
          <p:cNvPr id="12" name="Group 11">
            <a:extLst>
              <a:ext uri="{FF2B5EF4-FFF2-40B4-BE49-F238E27FC236}">
                <a16:creationId xmlns:a16="http://schemas.microsoft.com/office/drawing/2014/main" id="{04080087-CC28-67B0-7CB6-365783858413}"/>
              </a:ext>
            </a:extLst>
          </p:cNvPr>
          <p:cNvGrpSpPr/>
          <p:nvPr/>
        </p:nvGrpSpPr>
        <p:grpSpPr>
          <a:xfrm>
            <a:off x="5025248" y="1472811"/>
            <a:ext cx="4688456" cy="801652"/>
            <a:chOff x="6096000" y="1120786"/>
            <a:chExt cx="5153025" cy="923925"/>
          </a:xfrm>
        </p:grpSpPr>
        <p:sp>
          <p:nvSpPr>
            <p:cNvPr id="24" name="Rectangle: Rounded Corners 23">
              <a:extLst>
                <a:ext uri="{FF2B5EF4-FFF2-40B4-BE49-F238E27FC236}">
                  <a16:creationId xmlns:a16="http://schemas.microsoft.com/office/drawing/2014/main" id="{66EE5DA5-0512-66EE-0E03-340FD757F719}"/>
                </a:ext>
              </a:extLst>
            </p:cNvPr>
            <p:cNvSpPr/>
            <p:nvPr/>
          </p:nvSpPr>
          <p:spPr>
            <a:xfrm>
              <a:off x="6096000" y="1120786"/>
              <a:ext cx="4953000" cy="92392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A98D6ED-BE30-0803-F407-1E4541D293B8}"/>
                </a:ext>
              </a:extLst>
            </p:cNvPr>
            <p:cNvSpPr txBox="1"/>
            <p:nvPr/>
          </p:nvSpPr>
          <p:spPr>
            <a:xfrm>
              <a:off x="6181724" y="1210315"/>
              <a:ext cx="5067301" cy="744913"/>
            </a:xfrm>
            <a:prstGeom prst="rect">
              <a:avLst/>
            </a:prstGeom>
            <a:noFill/>
          </p:spPr>
          <p:txBody>
            <a:bodyPr wrap="square" lIns="91440" tIns="45720" rIns="91440" bIns="45720" anchor="t">
              <a:spAutoFit/>
            </a:bodyPr>
            <a:lstStyle/>
            <a:p>
              <a:pPr lvl="0"/>
              <a:r>
                <a:rPr lang="en-GB" sz="1200" i="0">
                  <a:solidFill>
                    <a:srgbClr val="111111"/>
                  </a:solidFill>
                  <a:effectLst/>
                  <a:latin typeface="Lucida Sans"/>
                </a:rPr>
                <a:t>The respiratory system is a vital network of organs and tissues that</a:t>
              </a:r>
              <a:r>
                <a:rPr lang="en-GB" sz="1200" i="0">
                  <a:solidFill>
                    <a:srgbClr val="040C28"/>
                  </a:solidFill>
                  <a:effectLst/>
                  <a:latin typeface="Lucida Sans"/>
                </a:rPr>
                <a:t> takes up oxygen from the air we breathe and expels the unwanted carbon dioxide</a:t>
              </a:r>
              <a:r>
                <a:rPr lang="en-GB" sz="1200" i="0">
                  <a:solidFill>
                    <a:srgbClr val="202124"/>
                  </a:solidFill>
                  <a:effectLst/>
                  <a:latin typeface="Lucida Sans"/>
                </a:rPr>
                <a:t>.</a:t>
              </a:r>
              <a:endParaRPr lang="en-GB" sz="1200">
                <a:solidFill>
                  <a:srgbClr val="202124"/>
                </a:solidFill>
                <a:latin typeface="Lucida Sans"/>
              </a:endParaRPr>
            </a:p>
          </p:txBody>
        </p:sp>
      </p:grpSp>
      <p:sp>
        <p:nvSpPr>
          <p:cNvPr id="13" name="Rectangle: Rounded Corners 12">
            <a:extLst>
              <a:ext uri="{FF2B5EF4-FFF2-40B4-BE49-F238E27FC236}">
                <a16:creationId xmlns:a16="http://schemas.microsoft.com/office/drawing/2014/main" id="{195FD770-2F70-F7A2-4DB9-4EE332367F3C}"/>
              </a:ext>
            </a:extLst>
          </p:cNvPr>
          <p:cNvSpPr/>
          <p:nvPr/>
        </p:nvSpPr>
        <p:spPr>
          <a:xfrm>
            <a:off x="5025248" y="5627803"/>
            <a:ext cx="3760533" cy="508682"/>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4" name="Group 13">
            <a:extLst>
              <a:ext uri="{FF2B5EF4-FFF2-40B4-BE49-F238E27FC236}">
                <a16:creationId xmlns:a16="http://schemas.microsoft.com/office/drawing/2014/main" id="{43963334-3F70-3378-B872-D778CBDCB2F7}"/>
              </a:ext>
            </a:extLst>
          </p:cNvPr>
          <p:cNvGrpSpPr/>
          <p:nvPr/>
        </p:nvGrpSpPr>
        <p:grpSpPr>
          <a:xfrm>
            <a:off x="6375012" y="2527938"/>
            <a:ext cx="4506465" cy="1401352"/>
            <a:chOff x="8512145" y="1330716"/>
            <a:chExt cx="367986" cy="994249"/>
          </a:xfrm>
        </p:grpSpPr>
        <p:sp>
          <p:nvSpPr>
            <p:cNvPr id="22" name="Rectangle 21">
              <a:extLst>
                <a:ext uri="{FF2B5EF4-FFF2-40B4-BE49-F238E27FC236}">
                  <a16:creationId xmlns:a16="http://schemas.microsoft.com/office/drawing/2014/main" id="{020EA3D0-118D-8675-9704-C2BA87603674}"/>
                </a:ext>
              </a:extLst>
            </p:cNvPr>
            <p:cNvSpPr/>
            <p:nvPr/>
          </p:nvSpPr>
          <p:spPr>
            <a:xfrm>
              <a:off x="8512145" y="1659261"/>
              <a:ext cx="363918" cy="66570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3" name="TextBox 22">
              <a:extLst>
                <a:ext uri="{FF2B5EF4-FFF2-40B4-BE49-F238E27FC236}">
                  <a16:creationId xmlns:a16="http://schemas.microsoft.com/office/drawing/2014/main" id="{356F0FE7-1C0C-F50C-44FA-4A44F902191F}"/>
                </a:ext>
              </a:extLst>
            </p:cNvPr>
            <p:cNvSpPr txBox="1"/>
            <p:nvPr/>
          </p:nvSpPr>
          <p:spPr>
            <a:xfrm>
              <a:off x="8519255" y="1330716"/>
              <a:ext cx="360876" cy="66570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050" tIns="0" rIns="19050" bIns="0" numCol="1" spcCol="1270" anchor="ctr" anchorCtr="0">
              <a:noAutofit/>
            </a:bodyPr>
            <a:lstStyle/>
            <a:p>
              <a:pPr>
                <a:lnSpc>
                  <a:spcPct val="90000"/>
                </a:lnSpc>
                <a:spcBef>
                  <a:spcPct val="0"/>
                </a:spcBef>
                <a:spcAft>
                  <a:spcPct val="35000"/>
                </a:spcAft>
              </a:pPr>
              <a:r>
                <a:rPr lang="en-GB" sz="1200">
                  <a:solidFill>
                    <a:srgbClr val="111111"/>
                  </a:solidFill>
                  <a:latin typeface="Lucida Sans"/>
                </a:rPr>
                <a:t>Air comes in from nose and mouth meets at the pharynx and goes through the ‘epiglottis’, a moveable lid above the larynx. </a:t>
              </a:r>
              <a:endParaRPr lang="en-GB" sz="1200">
                <a:solidFill>
                  <a:srgbClr val="111111"/>
                </a:solidFill>
                <a:latin typeface="-apple-system"/>
              </a:endParaRPr>
            </a:p>
          </p:txBody>
        </p:sp>
      </p:grpSp>
      <p:grpSp>
        <p:nvGrpSpPr>
          <p:cNvPr id="26" name="Group 25">
            <a:extLst>
              <a:ext uri="{FF2B5EF4-FFF2-40B4-BE49-F238E27FC236}">
                <a16:creationId xmlns:a16="http://schemas.microsoft.com/office/drawing/2014/main" id="{7395DD42-16EA-8CE2-EEAF-40798BAFB7E4}"/>
              </a:ext>
            </a:extLst>
          </p:cNvPr>
          <p:cNvGrpSpPr/>
          <p:nvPr/>
        </p:nvGrpSpPr>
        <p:grpSpPr>
          <a:xfrm>
            <a:off x="6375012" y="4670156"/>
            <a:ext cx="4772064" cy="783287"/>
            <a:chOff x="6400011" y="4315876"/>
            <a:chExt cx="4772064" cy="783287"/>
          </a:xfrm>
        </p:grpSpPr>
        <p:sp>
          <p:nvSpPr>
            <p:cNvPr id="16" name="Rectangle: Rounded Corners 15">
              <a:extLst>
                <a:ext uri="{FF2B5EF4-FFF2-40B4-BE49-F238E27FC236}">
                  <a16:creationId xmlns:a16="http://schemas.microsoft.com/office/drawing/2014/main" id="{403C8AE1-56BE-13A7-315D-44BC93C81C62}"/>
                </a:ext>
              </a:extLst>
            </p:cNvPr>
            <p:cNvSpPr/>
            <p:nvPr/>
          </p:nvSpPr>
          <p:spPr>
            <a:xfrm>
              <a:off x="6400011" y="4315876"/>
              <a:ext cx="4634217" cy="78328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EA82128B-EB83-B007-1085-6874278B8B69}"/>
                </a:ext>
              </a:extLst>
            </p:cNvPr>
            <p:cNvSpPr txBox="1"/>
            <p:nvPr/>
          </p:nvSpPr>
          <p:spPr>
            <a:xfrm>
              <a:off x="6401322" y="4479395"/>
              <a:ext cx="4770753" cy="461665"/>
            </a:xfrm>
            <a:prstGeom prst="rect">
              <a:avLst/>
            </a:prstGeom>
            <a:noFill/>
          </p:spPr>
          <p:txBody>
            <a:bodyPr wrap="square" lIns="91440" tIns="45720" rIns="91440" bIns="45720" anchor="t">
              <a:spAutoFit/>
            </a:bodyPr>
            <a:lstStyle/>
            <a:p>
              <a:r>
                <a:rPr lang="en-GB" sz="1200">
                  <a:latin typeface="Lucida Sans"/>
                </a:rPr>
                <a:t>Bronchioles end in tiny air sacs called alveoli, where the exchange of oxygen and carbon dioxide takes place. </a:t>
              </a:r>
              <a:endParaRPr lang="en-GB" sz="1200">
                <a:solidFill>
                  <a:srgbClr val="111111"/>
                </a:solidFill>
                <a:latin typeface="-apple-system"/>
              </a:endParaRPr>
            </a:p>
          </p:txBody>
        </p:sp>
      </p:grpSp>
      <p:grpSp>
        <p:nvGrpSpPr>
          <p:cNvPr id="15" name="Group 14">
            <a:extLst>
              <a:ext uri="{FF2B5EF4-FFF2-40B4-BE49-F238E27FC236}">
                <a16:creationId xmlns:a16="http://schemas.microsoft.com/office/drawing/2014/main" id="{6238F0A1-FC1E-9DDF-6870-B0548EFF0797}"/>
              </a:ext>
            </a:extLst>
          </p:cNvPr>
          <p:cNvGrpSpPr/>
          <p:nvPr/>
        </p:nvGrpSpPr>
        <p:grpSpPr>
          <a:xfrm>
            <a:off x="6423263" y="3539618"/>
            <a:ext cx="4440443" cy="1517469"/>
            <a:chOff x="6594932" y="1793452"/>
            <a:chExt cx="767553" cy="1748923"/>
          </a:xfrm>
        </p:grpSpPr>
        <p:sp>
          <p:nvSpPr>
            <p:cNvPr id="20" name="Rectangle 19">
              <a:extLst>
                <a:ext uri="{FF2B5EF4-FFF2-40B4-BE49-F238E27FC236}">
                  <a16:creationId xmlns:a16="http://schemas.microsoft.com/office/drawing/2014/main" id="{AA0EA4DE-A72A-7154-7CD4-5E701F8FC6D9}"/>
                </a:ext>
              </a:extLst>
            </p:cNvPr>
            <p:cNvSpPr/>
            <p:nvPr/>
          </p:nvSpPr>
          <p:spPr>
            <a:xfrm>
              <a:off x="6676322" y="2743530"/>
              <a:ext cx="499139" cy="79884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1" name="TextBox 20">
              <a:extLst>
                <a:ext uri="{FF2B5EF4-FFF2-40B4-BE49-F238E27FC236}">
                  <a16:creationId xmlns:a16="http://schemas.microsoft.com/office/drawing/2014/main" id="{7B1D8DB5-C247-6687-0D77-637A32DBEEA4}"/>
                </a:ext>
              </a:extLst>
            </p:cNvPr>
            <p:cNvSpPr txBox="1"/>
            <p:nvPr/>
          </p:nvSpPr>
          <p:spPr>
            <a:xfrm>
              <a:off x="6594932" y="1793452"/>
              <a:ext cx="767553" cy="79884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050" tIns="0" rIns="19050" bIns="0" numCol="1" spcCol="1270" anchor="ctr" anchorCtr="0">
              <a:noAutofit/>
            </a:bodyPr>
            <a:lstStyle/>
            <a:p>
              <a:endParaRPr lang="en-GB" dirty="0">
                <a:solidFill>
                  <a:srgbClr val="040C28"/>
                </a:solidFill>
                <a:latin typeface="Google Sans"/>
              </a:endParaRPr>
            </a:p>
          </p:txBody>
        </p:sp>
      </p:grpSp>
      <p:sp>
        <p:nvSpPr>
          <p:cNvPr id="18" name="TextBox 17">
            <a:extLst>
              <a:ext uri="{FF2B5EF4-FFF2-40B4-BE49-F238E27FC236}">
                <a16:creationId xmlns:a16="http://schemas.microsoft.com/office/drawing/2014/main" id="{CE6D5AEE-0B8F-8CCD-AFBA-6E88EDD3C11F}"/>
              </a:ext>
            </a:extLst>
          </p:cNvPr>
          <p:cNvSpPr txBox="1"/>
          <p:nvPr/>
        </p:nvSpPr>
        <p:spPr>
          <a:xfrm>
            <a:off x="6973511" y="3577951"/>
            <a:ext cx="4456647" cy="93828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050" tIns="0" rIns="19050" bIns="0" numCol="1" spcCol="1270" anchor="ctr" anchorCtr="0">
            <a:noAutofit/>
          </a:bodyPr>
          <a:lstStyle/>
          <a:p>
            <a:pPr>
              <a:lnSpc>
                <a:spcPct val="90000"/>
              </a:lnSpc>
              <a:spcBef>
                <a:spcPct val="0"/>
              </a:spcBef>
              <a:spcAft>
                <a:spcPct val="35000"/>
              </a:spcAft>
            </a:pPr>
            <a:r>
              <a:rPr lang="en-GB" sz="1200">
                <a:solidFill>
                  <a:srgbClr val="111111"/>
                </a:solidFill>
                <a:latin typeface="Lucida Sans"/>
              </a:rPr>
              <a:t>Air travels down the trachea into the bronchioles.</a:t>
            </a:r>
          </a:p>
        </p:txBody>
      </p:sp>
      <p:sp>
        <p:nvSpPr>
          <p:cNvPr id="19" name="TextBox 18">
            <a:extLst>
              <a:ext uri="{FF2B5EF4-FFF2-40B4-BE49-F238E27FC236}">
                <a16:creationId xmlns:a16="http://schemas.microsoft.com/office/drawing/2014/main" id="{FB5E8116-BEA2-B4DF-0A29-EA9272AD16DB}"/>
              </a:ext>
            </a:extLst>
          </p:cNvPr>
          <p:cNvSpPr txBox="1"/>
          <p:nvPr/>
        </p:nvSpPr>
        <p:spPr>
          <a:xfrm>
            <a:off x="5097004" y="5744391"/>
            <a:ext cx="5772201" cy="276999"/>
          </a:xfrm>
          <a:prstGeom prst="rect">
            <a:avLst/>
          </a:prstGeom>
          <a:noFill/>
        </p:spPr>
        <p:txBody>
          <a:bodyPr wrap="square" lIns="91440" tIns="45720" rIns="91440" bIns="45720" anchor="t">
            <a:spAutoFit/>
          </a:bodyPr>
          <a:lstStyle/>
          <a:p>
            <a:r>
              <a:rPr lang="en-GB" sz="1200">
                <a:solidFill>
                  <a:srgbClr val="111111"/>
                </a:solidFill>
                <a:latin typeface="Lucida Sans"/>
              </a:rPr>
              <a:t>This is known as </a:t>
            </a:r>
            <a:r>
              <a:rPr lang="en-GB" sz="1200" b="1">
                <a:solidFill>
                  <a:srgbClr val="111111"/>
                </a:solidFill>
                <a:latin typeface="Lucida Sans"/>
              </a:rPr>
              <a:t>respiration</a:t>
            </a:r>
            <a:r>
              <a:rPr lang="en-GB" sz="1200">
                <a:solidFill>
                  <a:srgbClr val="111111"/>
                </a:solidFill>
                <a:latin typeface="Lucida Sans"/>
              </a:rPr>
              <a:t>.</a:t>
            </a:r>
          </a:p>
        </p:txBody>
      </p:sp>
    </p:spTree>
    <p:extLst>
      <p:ext uri="{BB962C8B-B14F-4D97-AF65-F5344CB8AC3E}">
        <p14:creationId xmlns:p14="http://schemas.microsoft.com/office/powerpoint/2010/main" val="406351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Lungs outline">
            <a:extLst>
              <a:ext uri="{FF2B5EF4-FFF2-40B4-BE49-F238E27FC236}">
                <a16:creationId xmlns:a16="http://schemas.microsoft.com/office/drawing/2014/main" id="{ACAD043D-E6D2-23CE-3719-8500CA1DFD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7723" y="1510644"/>
            <a:ext cx="4381893" cy="4381893"/>
          </a:xfrm>
          <a:prstGeom prst="rect">
            <a:avLst/>
          </a:prstGeom>
        </p:spPr>
      </p:pic>
      <p:sp>
        <p:nvSpPr>
          <p:cNvPr id="2" name="Title 1">
            <a:extLst>
              <a:ext uri="{FF2B5EF4-FFF2-40B4-BE49-F238E27FC236}">
                <a16:creationId xmlns:a16="http://schemas.microsoft.com/office/drawing/2014/main" id="{2BC0C198-53E9-DE79-07AA-93F816B75166}"/>
              </a:ext>
            </a:extLst>
          </p:cNvPr>
          <p:cNvSpPr>
            <a:spLocks noGrp="1"/>
          </p:cNvSpPr>
          <p:nvPr>
            <p:ph type="title"/>
          </p:nvPr>
        </p:nvSpPr>
        <p:spPr/>
        <p:txBody>
          <a:bodyPr/>
          <a:lstStyle/>
          <a:p>
            <a:r>
              <a:rPr lang="en-GB" b="0" i="0" dirty="0">
                <a:solidFill>
                  <a:srgbClr val="0B0C0C"/>
                </a:solidFill>
                <a:effectLst/>
                <a:latin typeface="+mj-lt"/>
              </a:rPr>
              <a:t>Chronic Respiratory Conditions</a:t>
            </a:r>
            <a:endParaRPr lang="en-GB" dirty="0"/>
          </a:p>
        </p:txBody>
      </p:sp>
      <p:sp>
        <p:nvSpPr>
          <p:cNvPr id="3" name="Content Placeholder 2">
            <a:extLst>
              <a:ext uri="{FF2B5EF4-FFF2-40B4-BE49-F238E27FC236}">
                <a16:creationId xmlns:a16="http://schemas.microsoft.com/office/drawing/2014/main" id="{3C803B00-BDB9-4019-4CD9-BC0CA2A3BE38}"/>
              </a:ext>
            </a:extLst>
          </p:cNvPr>
          <p:cNvSpPr>
            <a:spLocks noGrp="1"/>
          </p:cNvSpPr>
          <p:nvPr>
            <p:ph idx="1"/>
          </p:nvPr>
        </p:nvSpPr>
        <p:spPr>
          <a:xfrm>
            <a:off x="848359" y="1825625"/>
            <a:ext cx="10624062" cy="4432618"/>
          </a:xfrm>
        </p:spPr>
        <p:txBody>
          <a:bodyPr vert="horz" lIns="91440" tIns="45720" rIns="91440" bIns="45720" rtlCol="0" anchor="t">
            <a:normAutofit fontScale="62500" lnSpcReduction="20000"/>
          </a:bodyPr>
          <a:lstStyle/>
          <a:p>
            <a:pPr marL="285750" indent="-285750">
              <a:buFont typeface="Arial" panose="020B0604020202020204" pitchFamily="34" charset="0"/>
              <a:buChar char="•"/>
            </a:pPr>
            <a:r>
              <a:rPr lang="en-GB" sz="2600" dirty="0">
                <a:latin typeface="+mn-lt"/>
              </a:rPr>
              <a:t>These are </a:t>
            </a:r>
            <a:r>
              <a:rPr lang="en-GB" sz="2600">
                <a:latin typeface="+mn-lt"/>
              </a:rPr>
              <a:t>illnesses </a:t>
            </a:r>
            <a:r>
              <a:rPr lang="en-GB" sz="2600" b="0" i="0" dirty="0">
                <a:effectLst/>
                <a:latin typeface="+mn-lt"/>
              </a:rPr>
              <a:t>affecting the airways and lungs.</a:t>
            </a:r>
          </a:p>
          <a:p>
            <a:pPr marL="285750" indent="-285750">
              <a:buFont typeface="Arial" panose="020B0604020202020204" pitchFamily="34" charset="0"/>
              <a:buChar char="•"/>
            </a:pPr>
            <a:endParaRPr lang="en-GB" sz="2600" b="0" i="0" dirty="0">
              <a:effectLst/>
              <a:latin typeface="+mn-lt"/>
            </a:endParaRPr>
          </a:p>
          <a:p>
            <a:pPr marL="285750" indent="-285750">
              <a:buFont typeface="Arial" panose="020B0604020202020204" pitchFamily="34" charset="0"/>
              <a:buChar char="•"/>
            </a:pPr>
            <a:r>
              <a:rPr lang="en-GB" sz="2600" b="0" i="0" dirty="0">
                <a:effectLst/>
                <a:latin typeface="+mn-lt"/>
              </a:rPr>
              <a:t>Some of the most common are chronic obstructive pulmonary disease (COPD), asthma, occupational lung diseases and pulmonary hypertension.</a:t>
            </a:r>
          </a:p>
          <a:p>
            <a:pPr marL="285750" indent="-285750">
              <a:buFont typeface="Arial" panose="020B0604020202020204" pitchFamily="34" charset="0"/>
              <a:buChar char="•"/>
            </a:pPr>
            <a:endParaRPr lang="en-GB" sz="2600" b="0" i="0" dirty="0">
              <a:effectLst/>
              <a:latin typeface="+mn-lt"/>
            </a:endParaRPr>
          </a:p>
          <a:p>
            <a:pPr marL="285750" indent="-285750">
              <a:buFont typeface="Arial" panose="020B0604020202020204" pitchFamily="34" charset="0"/>
              <a:buChar char="•"/>
            </a:pPr>
            <a:r>
              <a:rPr lang="en-GB" sz="2600" b="0" i="0" dirty="0">
                <a:effectLst/>
                <a:latin typeface="+mn-lt"/>
              </a:rPr>
              <a:t>Chronic Respiratory Disease is now the third most common cause of death globally </a:t>
            </a:r>
            <a:r>
              <a:rPr lang="en-GB" sz="1300" b="0" i="0" dirty="0">
                <a:effectLst/>
                <a:latin typeface="+mn-lt"/>
                <a:hlinkClick r:id="rId4"/>
              </a:rPr>
              <a:t>https://rb.gy/nigezm</a:t>
            </a:r>
            <a:endParaRPr lang="en-GB" sz="1300" b="0" i="0" dirty="0">
              <a:effectLst/>
              <a:latin typeface="+mn-lt"/>
            </a:endParaRPr>
          </a:p>
          <a:p>
            <a:pPr marL="285750" indent="-285750">
              <a:buFont typeface="Arial" panose="020B0604020202020204" pitchFamily="34" charset="0"/>
              <a:buChar char="•"/>
            </a:pPr>
            <a:endParaRPr lang="en-GB" sz="2600" b="0" i="0" dirty="0">
              <a:effectLst/>
              <a:latin typeface="+mn-lt"/>
            </a:endParaRPr>
          </a:p>
          <a:p>
            <a:pPr marL="285750" indent="-285750">
              <a:buFont typeface="Arial" panose="020B0604020202020204" pitchFamily="34" charset="0"/>
              <a:buChar char="•"/>
            </a:pPr>
            <a:r>
              <a:rPr lang="en-GB" sz="2600" b="0" i="0" dirty="0">
                <a:effectLst/>
                <a:latin typeface="+mn-lt"/>
              </a:rPr>
              <a:t>Many of these </a:t>
            </a:r>
            <a:r>
              <a:rPr lang="en-GB" sz="2600">
                <a:latin typeface="+mn-lt"/>
              </a:rPr>
              <a:t>diseases</a:t>
            </a:r>
            <a:r>
              <a:rPr lang="en-GB" sz="2600" b="0" i="0">
                <a:effectLst/>
                <a:latin typeface="+mn-lt"/>
              </a:rPr>
              <a:t> </a:t>
            </a:r>
            <a:r>
              <a:rPr lang="en-GB" sz="2600" b="0" i="0" dirty="0">
                <a:effectLst/>
                <a:latin typeface="+mn-lt"/>
              </a:rPr>
              <a:t>are preventable w</a:t>
            </a:r>
            <a:r>
              <a:rPr lang="en-GB" sz="2600" dirty="0">
                <a:latin typeface="+mn-lt"/>
              </a:rPr>
              <a:t>ith the biggest risk factor being smoking. This includes second hand smoke.</a:t>
            </a:r>
          </a:p>
          <a:p>
            <a:pPr marL="285750" indent="-285750">
              <a:buFont typeface="Arial" panose="020B0604020202020204" pitchFamily="34" charset="0"/>
              <a:buChar char="•"/>
            </a:pPr>
            <a:endParaRPr lang="en-GB" sz="2600" dirty="0">
              <a:latin typeface="+mn-lt"/>
            </a:endParaRPr>
          </a:p>
          <a:p>
            <a:pPr marL="285750" indent="-285750">
              <a:buFont typeface="Arial" panose="020B0604020202020204" pitchFamily="34" charset="0"/>
              <a:buChar char="•"/>
            </a:pPr>
            <a:r>
              <a:rPr lang="en-GB" sz="2600" dirty="0">
                <a:latin typeface="+mn-lt"/>
              </a:rPr>
              <a:t>Other risk factors include:</a:t>
            </a:r>
          </a:p>
          <a:p>
            <a:pPr lvl="1"/>
            <a:r>
              <a:rPr lang="en-GB" sz="2600" dirty="0">
                <a:latin typeface="+mn-lt"/>
              </a:rPr>
              <a:t>Occupational exposure to dusts, fumes and chemicals</a:t>
            </a:r>
          </a:p>
          <a:p>
            <a:pPr lvl="1"/>
            <a:r>
              <a:rPr lang="en-GB" sz="2600" dirty="0">
                <a:latin typeface="+mn-lt"/>
              </a:rPr>
              <a:t>Air pollution (such as exposure to burning coal)</a:t>
            </a:r>
            <a:r>
              <a:rPr lang="en-GB" sz="2600">
                <a:latin typeface="+mn-lt"/>
              </a:rPr>
              <a:t> </a:t>
            </a:r>
            <a:endParaRPr lang="en-GB" sz="2600" dirty="0">
              <a:latin typeface="+mn-lt"/>
            </a:endParaRPr>
          </a:p>
          <a:p>
            <a:pPr lvl="1"/>
            <a:r>
              <a:rPr lang="en-GB" sz="2600" dirty="0">
                <a:latin typeface="+mn-lt"/>
              </a:rPr>
              <a:t>Lung development in-utero and passive smoking in childhood</a:t>
            </a:r>
          </a:p>
          <a:p>
            <a:pPr lvl="1"/>
            <a:r>
              <a:rPr lang="en-GB" sz="2600" dirty="0">
                <a:latin typeface="+mn-lt"/>
              </a:rPr>
              <a:t>Genetics – Conditions such as asthma are often hereditary. Recent studies have found a link between specific genes and lung function. It is hoped this will lead to new treatments. </a:t>
            </a:r>
            <a:r>
              <a:rPr lang="en-GB" sz="1100" dirty="0">
                <a:latin typeface="+mn-lt"/>
                <a:hlinkClick r:id="rId5">
                  <a:extLst>
                    <a:ext uri="{A12FA001-AC4F-418D-AE19-62706E023703}">
                      <ahyp:hlinkClr xmlns:ahyp="http://schemas.microsoft.com/office/drawing/2018/hyperlinkcolor" val="tx"/>
                    </a:ext>
                  </a:extLst>
                </a:hlinkClick>
              </a:rPr>
              <a:t>https://www.ncbi.nlm.nih.gov/pmc/articles/PMC3085871/</a:t>
            </a:r>
            <a:endParaRPr lang="en-GB" sz="1100" dirty="0">
              <a:latin typeface="+mn-lt"/>
            </a:endParaRPr>
          </a:p>
          <a:p>
            <a:endParaRPr lang="en-GB" dirty="0"/>
          </a:p>
        </p:txBody>
      </p:sp>
    </p:spTree>
    <p:extLst>
      <p:ext uri="{BB962C8B-B14F-4D97-AF65-F5344CB8AC3E}">
        <p14:creationId xmlns:p14="http://schemas.microsoft.com/office/powerpoint/2010/main" val="232637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25C1D-5120-F541-B567-444952E8E907}"/>
              </a:ext>
            </a:extLst>
          </p:cNvPr>
          <p:cNvSpPr>
            <a:spLocks noGrp="1"/>
          </p:cNvSpPr>
          <p:nvPr>
            <p:ph type="title"/>
          </p:nvPr>
        </p:nvSpPr>
        <p:spPr/>
        <p:txBody>
          <a:bodyPr/>
          <a:lstStyle/>
          <a:p>
            <a:r>
              <a:rPr lang="en-GB" b="0" i="0" dirty="0">
                <a:solidFill>
                  <a:srgbClr val="000000"/>
                </a:solidFill>
                <a:effectLst/>
                <a:latin typeface="+mj-lt"/>
              </a:rPr>
              <a:t>Occupational Respiratory </a:t>
            </a:r>
            <a:r>
              <a:rPr lang="en-GB" dirty="0">
                <a:solidFill>
                  <a:srgbClr val="0B0C0C"/>
                </a:solidFill>
                <a:latin typeface="+mj-lt"/>
              </a:rPr>
              <a:t>Conditions</a:t>
            </a:r>
          </a:p>
        </p:txBody>
      </p:sp>
      <p:graphicFrame>
        <p:nvGraphicFramePr>
          <p:cNvPr id="4" name="Diagram 3">
            <a:extLst>
              <a:ext uri="{FF2B5EF4-FFF2-40B4-BE49-F238E27FC236}">
                <a16:creationId xmlns:a16="http://schemas.microsoft.com/office/drawing/2014/main" id="{204D4B52-2C84-B2BC-C4DE-32346ADD80AC}"/>
              </a:ext>
            </a:extLst>
          </p:cNvPr>
          <p:cNvGraphicFramePr/>
          <p:nvPr>
            <p:extLst>
              <p:ext uri="{D42A27DB-BD31-4B8C-83A1-F6EECF244321}">
                <p14:modId xmlns:p14="http://schemas.microsoft.com/office/powerpoint/2010/main" val="3857323505"/>
              </p:ext>
            </p:extLst>
          </p:nvPr>
        </p:nvGraphicFramePr>
        <p:xfrm>
          <a:off x="1070464" y="1568139"/>
          <a:ext cx="9902335" cy="4549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3E9968CB-244F-9231-1BA2-69579F66D76D}"/>
              </a:ext>
            </a:extLst>
          </p:cNvPr>
          <p:cNvPicPr>
            <a:picLocks noChangeAspect="1"/>
          </p:cNvPicPr>
          <p:nvPr/>
        </p:nvPicPr>
        <p:blipFill>
          <a:blip r:embed="rId7"/>
          <a:stretch>
            <a:fillRect/>
          </a:stretch>
        </p:blipFill>
        <p:spPr>
          <a:xfrm>
            <a:off x="8379435" y="2657727"/>
            <a:ext cx="3736980" cy="2497141"/>
          </a:xfrm>
          <a:prstGeom prst="rect">
            <a:avLst/>
          </a:prstGeom>
          <a:ln w="19050" cmpd="sng">
            <a:solidFill>
              <a:srgbClr val="FFC60E"/>
            </a:solidFill>
            <a:extLst>
              <a:ext uri="{C807C97D-BFC1-408E-A445-0C87EB9F89A2}">
                <ask:lineSketchStyleProps xmlns:ask="http://schemas.microsoft.com/office/drawing/2018/sketchyshapes">
                  <ask:type>
                    <ask:lineSketchNone/>
                  </ask:type>
                </ask:lineSketchStyleProps>
              </a:ext>
            </a:extLst>
          </a:ln>
        </p:spPr>
      </p:pic>
    </p:spTree>
    <p:extLst>
      <p:ext uri="{BB962C8B-B14F-4D97-AF65-F5344CB8AC3E}">
        <p14:creationId xmlns:p14="http://schemas.microsoft.com/office/powerpoint/2010/main" val="3202911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B2DCCF3-1F9E-859C-34C0-21192A545860}"/>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l="2470" t="16745" r="1828" b="3278"/>
          <a:stretch/>
        </p:blipFill>
        <p:spPr>
          <a:xfrm>
            <a:off x="2077374" y="1629900"/>
            <a:ext cx="7483875" cy="4149477"/>
          </a:xfrm>
          <a:prstGeom prst="rect">
            <a:avLst/>
          </a:prstGeom>
        </p:spPr>
      </p:pic>
      <p:sp>
        <p:nvSpPr>
          <p:cNvPr id="6" name="TextBox 5">
            <a:extLst>
              <a:ext uri="{FF2B5EF4-FFF2-40B4-BE49-F238E27FC236}">
                <a16:creationId xmlns:a16="http://schemas.microsoft.com/office/drawing/2014/main" id="{347BB242-3E23-166A-6725-442035AC9EDF}"/>
              </a:ext>
            </a:extLst>
          </p:cNvPr>
          <p:cNvSpPr txBox="1"/>
          <p:nvPr/>
        </p:nvSpPr>
        <p:spPr>
          <a:xfrm>
            <a:off x="695325" y="5870181"/>
            <a:ext cx="10401300" cy="230832"/>
          </a:xfrm>
          <a:prstGeom prst="rect">
            <a:avLst/>
          </a:prstGeom>
          <a:noFill/>
        </p:spPr>
        <p:txBody>
          <a:bodyPr wrap="square" rtlCol="0">
            <a:spAutoFit/>
          </a:bodyPr>
          <a:lstStyle/>
          <a:p>
            <a:r>
              <a:rPr lang="en-GB" sz="900" dirty="0">
                <a:hlinkClick r:id="rId3"/>
              </a:rPr>
              <a:t>Statistics - Work-related ill health and occupational disease (hse.gov.uk)</a:t>
            </a:r>
            <a:endParaRPr lang="en-GB" sz="900" dirty="0"/>
          </a:p>
        </p:txBody>
      </p:sp>
      <p:sp>
        <p:nvSpPr>
          <p:cNvPr id="3" name="Title 1">
            <a:extLst>
              <a:ext uri="{FF2B5EF4-FFF2-40B4-BE49-F238E27FC236}">
                <a16:creationId xmlns:a16="http://schemas.microsoft.com/office/drawing/2014/main" id="{B2118DBD-FA9B-C779-5508-D9AD31DE9A59}"/>
              </a:ext>
            </a:extLst>
          </p:cNvPr>
          <p:cNvSpPr>
            <a:spLocks noGrp="1"/>
          </p:cNvSpPr>
          <p:nvPr>
            <p:ph type="title"/>
          </p:nvPr>
        </p:nvSpPr>
        <p:spPr>
          <a:xfrm>
            <a:off x="838200" y="365125"/>
            <a:ext cx="8832011" cy="1325563"/>
          </a:xfrm>
        </p:spPr>
        <p:txBody>
          <a:bodyPr>
            <a:normAutofit fontScale="90000"/>
          </a:bodyPr>
          <a:lstStyle/>
          <a:p>
            <a:r>
              <a:rPr lang="en-GB" b="0" i="0">
                <a:solidFill>
                  <a:srgbClr val="000000"/>
                </a:solidFill>
                <a:effectLst/>
                <a:latin typeface="+mj-lt"/>
              </a:rPr>
              <a:t>Occupational </a:t>
            </a:r>
            <a:r>
              <a:rPr lang="en-GB">
                <a:solidFill>
                  <a:srgbClr val="000000"/>
                </a:solidFill>
                <a:latin typeface="+mj-lt"/>
              </a:rPr>
              <a:t>Lung Diseases Contributing to Estimated Annual Current Deaths</a:t>
            </a:r>
            <a:endParaRPr lang="en-GB">
              <a:solidFill>
                <a:srgbClr val="0B0C0C"/>
              </a:solidFill>
              <a:latin typeface="+mj-lt"/>
            </a:endParaRPr>
          </a:p>
        </p:txBody>
      </p:sp>
    </p:spTree>
    <p:extLst>
      <p:ext uri="{BB962C8B-B14F-4D97-AF65-F5344CB8AC3E}">
        <p14:creationId xmlns:p14="http://schemas.microsoft.com/office/powerpoint/2010/main" val="1167769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Construction worker male outline">
            <a:extLst>
              <a:ext uri="{FF2B5EF4-FFF2-40B4-BE49-F238E27FC236}">
                <a16:creationId xmlns:a16="http://schemas.microsoft.com/office/drawing/2014/main" id="{AA879FDD-24E1-3AFD-0FDA-422F182C05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84762" y="1681261"/>
            <a:ext cx="4933950" cy="4933950"/>
          </a:xfrm>
          <a:prstGeom prst="rect">
            <a:avLst/>
          </a:prstGeom>
        </p:spPr>
      </p:pic>
      <p:sp>
        <p:nvSpPr>
          <p:cNvPr id="2" name="Title 1">
            <a:extLst>
              <a:ext uri="{FF2B5EF4-FFF2-40B4-BE49-F238E27FC236}">
                <a16:creationId xmlns:a16="http://schemas.microsoft.com/office/drawing/2014/main" id="{A23189A6-21A6-83CD-8EAA-8EDA54FBEE27}"/>
              </a:ext>
            </a:extLst>
          </p:cNvPr>
          <p:cNvSpPr>
            <a:spLocks noGrp="1"/>
          </p:cNvSpPr>
          <p:nvPr>
            <p:ph type="title"/>
          </p:nvPr>
        </p:nvSpPr>
        <p:spPr>
          <a:xfrm>
            <a:off x="838200" y="500062"/>
            <a:ext cx="8946823" cy="1325563"/>
          </a:xfrm>
        </p:spPr>
        <p:txBody>
          <a:bodyPr>
            <a:normAutofit fontScale="90000"/>
          </a:bodyPr>
          <a:lstStyle/>
          <a:p>
            <a:r>
              <a:rPr lang="en-GB" b="0" i="0" dirty="0">
                <a:solidFill>
                  <a:srgbClr val="000000"/>
                </a:solidFill>
                <a:effectLst/>
                <a:latin typeface="Lucida Sans" panose="020B0602030504020204" pitchFamily="34" charset="0"/>
              </a:rPr>
              <a:t>What TRAC do to protect respiratory health?</a:t>
            </a:r>
            <a:br>
              <a:rPr lang="en-GB" b="0" i="0" dirty="0">
                <a:solidFill>
                  <a:srgbClr val="000000"/>
                </a:solidFill>
                <a:effectLst/>
                <a:latin typeface="Lucida Sans" panose="020B0602030504020204" pitchFamily="34" charset="0"/>
              </a:rPr>
            </a:br>
            <a:endParaRPr lang="en-GB" dirty="0"/>
          </a:p>
        </p:txBody>
      </p:sp>
      <p:sp>
        <p:nvSpPr>
          <p:cNvPr id="3" name="Content Placeholder 2">
            <a:extLst>
              <a:ext uri="{FF2B5EF4-FFF2-40B4-BE49-F238E27FC236}">
                <a16:creationId xmlns:a16="http://schemas.microsoft.com/office/drawing/2014/main" id="{06D67B22-77BE-A443-9F0A-EB8CE1804D90}"/>
              </a:ext>
            </a:extLst>
          </p:cNvPr>
          <p:cNvSpPr>
            <a:spLocks noGrp="1"/>
          </p:cNvSpPr>
          <p:nvPr>
            <p:ph idx="1"/>
          </p:nvPr>
        </p:nvSpPr>
        <p:spPr>
          <a:xfrm>
            <a:off x="838200" y="1825625"/>
            <a:ext cx="8550897" cy="4351338"/>
          </a:xfrm>
        </p:spPr>
        <p:txBody>
          <a:bodyPr vert="horz" lIns="91440" tIns="45720" rIns="91440" bIns="45720" rtlCol="0" anchor="t">
            <a:normAutofit fontScale="77500" lnSpcReduction="20000"/>
          </a:bodyPr>
          <a:lstStyle/>
          <a:p>
            <a:pPr marL="0" indent="0">
              <a:buNone/>
            </a:pPr>
            <a:r>
              <a:rPr lang="en-GB" dirty="0">
                <a:solidFill>
                  <a:srgbClr val="000000"/>
                </a:solidFill>
                <a:latin typeface="+mn-lt"/>
              </a:rPr>
              <a:t>TRAC protect the health of employees by e</a:t>
            </a:r>
            <a:r>
              <a:rPr lang="en-GB" b="0" i="0" dirty="0">
                <a:solidFill>
                  <a:srgbClr val="000000"/>
                </a:solidFill>
                <a:effectLst/>
                <a:latin typeface="+mn-lt"/>
              </a:rPr>
              <a:t>liminating hazards</a:t>
            </a:r>
            <a:r>
              <a:rPr lang="en-GB">
                <a:solidFill>
                  <a:srgbClr val="000000"/>
                </a:solidFill>
                <a:latin typeface="+mn-lt"/>
              </a:rPr>
              <a:t> wherever possible</a:t>
            </a:r>
            <a:r>
              <a:rPr lang="en-GB" b="0" i="0">
                <a:solidFill>
                  <a:srgbClr val="000000"/>
                </a:solidFill>
                <a:effectLst/>
                <a:latin typeface="+mn-lt"/>
              </a:rPr>
              <a:t> </a:t>
            </a:r>
            <a:r>
              <a:rPr lang="en-GB" b="0" i="0" dirty="0">
                <a:solidFill>
                  <a:srgbClr val="000000"/>
                </a:solidFill>
                <a:effectLst/>
                <a:latin typeface="+mn-lt"/>
              </a:rPr>
              <a:t>and reducing occupational health and safety risks</a:t>
            </a:r>
            <a:r>
              <a:rPr lang="en-GB">
                <a:solidFill>
                  <a:srgbClr val="000000"/>
                </a:solidFill>
                <a:latin typeface="+mn-lt"/>
              </a:rPr>
              <a:t> as far as reasonably practicable.</a:t>
            </a:r>
            <a:endParaRPr lang="en-GB" b="0" i="0">
              <a:solidFill>
                <a:srgbClr val="000000"/>
              </a:solidFill>
              <a:effectLst/>
              <a:latin typeface="+mn-lt"/>
            </a:endParaRPr>
          </a:p>
          <a:p>
            <a:pPr marL="0" indent="0">
              <a:buNone/>
            </a:pPr>
            <a:r>
              <a:rPr lang="en-GB">
                <a:solidFill>
                  <a:srgbClr val="000000"/>
                </a:solidFill>
                <a:latin typeface="+mn-lt"/>
              </a:rPr>
              <a:t>  </a:t>
            </a:r>
            <a:endParaRPr lang="en-GB" b="0" i="0">
              <a:solidFill>
                <a:srgbClr val="000000"/>
              </a:solidFill>
              <a:effectLst/>
              <a:latin typeface="+mn-lt"/>
            </a:endParaRPr>
          </a:p>
          <a:p>
            <a:pPr marL="0" indent="0" algn="l">
              <a:buNone/>
            </a:pPr>
            <a:r>
              <a:rPr lang="en-GB" b="0" i="0" dirty="0">
                <a:solidFill>
                  <a:srgbClr val="000000"/>
                </a:solidFill>
                <a:effectLst/>
                <a:latin typeface="+mn-lt"/>
              </a:rPr>
              <a:t>Part of this is the </a:t>
            </a:r>
            <a:r>
              <a:rPr lang="en-GB" sz="2800">
                <a:effectLst/>
                <a:latin typeface="+mn-lt"/>
                <a:ea typeface="Times New Roman" panose="02020603050405020304" pitchFamily="18" charset="0"/>
                <a:cs typeface="Times New Roman"/>
              </a:rPr>
              <a:t>early detection of ill health effects caused by work or materials used for work. These risks are documented in risk assessments and COSHH assessments.</a:t>
            </a:r>
          </a:p>
          <a:p>
            <a:pPr marL="0" indent="0" algn="l">
              <a:buNone/>
            </a:pPr>
            <a:endParaRPr lang="en-GB" dirty="0">
              <a:latin typeface="+mn-lt"/>
              <a:ea typeface="Times New Roman" panose="02020603050405020304" pitchFamily="18" charset="0"/>
              <a:cs typeface="Times New Roman" panose="02020603050405020304" pitchFamily="18" charset="0"/>
            </a:endParaRPr>
          </a:p>
          <a:p>
            <a:pPr marL="0" indent="0">
              <a:buNone/>
            </a:pPr>
            <a:r>
              <a:rPr lang="en-GB" b="1">
                <a:solidFill>
                  <a:srgbClr val="000000"/>
                </a:solidFill>
                <a:latin typeface="Lucida Sans"/>
                <a:cs typeface="Times New Roman"/>
              </a:rPr>
              <a:t>All staff throughout the company, including those without previous health issues, are also regularly reminded about the importance of notifying TRAC of any changes in their health so that appropriate support can be given. This includes respiratory conditions.</a:t>
            </a:r>
          </a:p>
          <a:p>
            <a:pPr marL="0" indent="0">
              <a:buNone/>
            </a:pPr>
            <a:endParaRPr lang="en-GB" dirty="0">
              <a:latin typeface="+mn-lt"/>
              <a:ea typeface="Times New Roman" panose="02020603050405020304" pitchFamily="18" charset="0"/>
              <a:cs typeface="Times New Roman" panose="02020603050405020304" pitchFamily="18" charset="0"/>
            </a:endParaRPr>
          </a:p>
          <a:p>
            <a:pPr marL="0" indent="0">
              <a:buNone/>
            </a:pPr>
            <a:endParaRPr lang="en-GB" dirty="0">
              <a:latin typeface="+mn-lt"/>
              <a:ea typeface="Times New Roman" panose="02020603050405020304" pitchFamily="18" charset="0"/>
              <a:cs typeface="Times New Roman" panose="02020603050405020304" pitchFamily="18" charset="0"/>
            </a:endParaRPr>
          </a:p>
          <a:p>
            <a:pPr marL="0" indent="0">
              <a:buNone/>
            </a:pPr>
            <a:endParaRPr lang="en-GB" dirty="0">
              <a:latin typeface="+mn-lt"/>
              <a:ea typeface="Times New Roman" panose="02020603050405020304" pitchFamily="18" charset="0"/>
              <a:cs typeface="Times New Roman" panose="02020603050405020304" pitchFamily="18" charset="0"/>
            </a:endParaRPr>
          </a:p>
          <a:p>
            <a:pPr marL="0" indent="0" algn="l">
              <a:buNone/>
            </a:pPr>
            <a:endParaRPr lang="en-GB" dirty="0">
              <a:latin typeface="+mn-lt"/>
              <a:ea typeface="Times New Roman" panose="02020603050405020304" pitchFamily="18" charset="0"/>
              <a:cs typeface="Times New Roman" panose="02020603050405020304" pitchFamily="18" charset="0"/>
            </a:endParaRPr>
          </a:p>
          <a:p>
            <a:pPr marL="0" indent="0" algn="l">
              <a:buNone/>
            </a:pPr>
            <a:endParaRPr lang="en-GB" sz="2800" dirty="0">
              <a:effectLst/>
              <a:latin typeface="+mn-lt"/>
              <a:ea typeface="Times New Roman" panose="02020603050405020304" pitchFamily="18" charset="0"/>
              <a:cs typeface="Times New Roman" panose="02020603050405020304" pitchFamily="18" charset="0"/>
            </a:endParaRPr>
          </a:p>
          <a:p>
            <a:pPr marL="0" indent="0" algn="l">
              <a:buNone/>
            </a:pPr>
            <a:endParaRPr lang="en-GB" b="0" i="0" dirty="0">
              <a:solidFill>
                <a:srgbClr val="000000"/>
              </a:solidFill>
              <a:effectLst/>
              <a:latin typeface="+mn-lt"/>
            </a:endParaRPr>
          </a:p>
          <a:p>
            <a:pPr marL="0" indent="0" algn="l">
              <a:buNone/>
            </a:pPr>
            <a:endParaRPr lang="en-GB" b="0" i="0" dirty="0">
              <a:solidFill>
                <a:srgbClr val="000000"/>
              </a:solidFill>
              <a:effectLst/>
              <a:latin typeface="+mn-lt"/>
            </a:endParaRPr>
          </a:p>
          <a:p>
            <a:pPr algn="l"/>
            <a:endParaRPr lang="en-GB" dirty="0">
              <a:solidFill>
                <a:srgbClr val="000000"/>
              </a:solidFill>
              <a:latin typeface="+mn-lt"/>
            </a:endParaRPr>
          </a:p>
          <a:p>
            <a:pPr marL="0" indent="0">
              <a:buNone/>
            </a:pPr>
            <a:endParaRPr lang="en-GB" dirty="0"/>
          </a:p>
        </p:txBody>
      </p:sp>
    </p:spTree>
    <p:extLst>
      <p:ext uri="{BB962C8B-B14F-4D97-AF65-F5344CB8AC3E}">
        <p14:creationId xmlns:p14="http://schemas.microsoft.com/office/powerpoint/2010/main" val="3138854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0AD7F-A393-E611-0D6E-DC8BC1A94190}"/>
              </a:ext>
            </a:extLst>
          </p:cNvPr>
          <p:cNvSpPr>
            <a:spLocks noGrp="1"/>
          </p:cNvSpPr>
          <p:nvPr>
            <p:ph type="title"/>
          </p:nvPr>
        </p:nvSpPr>
        <p:spPr/>
        <p:txBody>
          <a:bodyPr/>
          <a:lstStyle/>
          <a:p>
            <a:r>
              <a:rPr lang="en-GB">
                <a:latin typeface="Lucida Sans"/>
              </a:rPr>
              <a:t>Example works which may affect Respiratory Health</a:t>
            </a:r>
            <a:endParaRPr lang="en-GB" dirty="0"/>
          </a:p>
        </p:txBody>
      </p:sp>
      <p:sp>
        <p:nvSpPr>
          <p:cNvPr id="3" name="Content Placeholder 2">
            <a:extLst>
              <a:ext uri="{FF2B5EF4-FFF2-40B4-BE49-F238E27FC236}">
                <a16:creationId xmlns:a16="http://schemas.microsoft.com/office/drawing/2014/main" id="{85369338-258B-D30A-B1B3-7040ECD08185}"/>
              </a:ext>
            </a:extLst>
          </p:cNvPr>
          <p:cNvSpPr>
            <a:spLocks noGrp="1"/>
          </p:cNvSpPr>
          <p:nvPr>
            <p:ph idx="1"/>
          </p:nvPr>
        </p:nvSpPr>
        <p:spPr>
          <a:xfrm>
            <a:off x="838200" y="2105211"/>
            <a:ext cx="5944340" cy="1699999"/>
          </a:xfrm>
        </p:spPr>
        <p:txBody>
          <a:bodyPr vert="horz" lIns="91440" tIns="45720" rIns="91440" bIns="45720" rtlCol="0" anchor="t">
            <a:normAutofit/>
          </a:bodyPr>
          <a:lstStyle/>
          <a:p>
            <a:pPr marL="0" indent="0">
              <a:buNone/>
            </a:pPr>
            <a:r>
              <a:rPr lang="en-GB" sz="2000" b="1">
                <a:effectLst/>
                <a:latin typeface="+mn-lt"/>
                <a:ea typeface="Times New Roman" panose="02020603050405020304" pitchFamily="18" charset="0"/>
                <a:cs typeface="Times New Roman"/>
              </a:rPr>
              <a:t>Painting</a:t>
            </a:r>
            <a:r>
              <a:rPr lang="en-GB" sz="2000">
                <a:effectLst/>
                <a:latin typeface="+mn-lt"/>
                <a:ea typeface="Times New Roman" panose="02020603050405020304" pitchFamily="18" charset="0"/>
                <a:cs typeface="Times New Roman"/>
              </a:rPr>
              <a:t> – </a:t>
            </a:r>
            <a:r>
              <a:rPr lang="en-GB" sz="2000">
                <a:latin typeface="+mn-lt"/>
                <a:ea typeface="Times New Roman" panose="02020603050405020304" pitchFamily="18" charset="0"/>
                <a:cs typeface="Times New Roman"/>
              </a:rPr>
              <a:t>This </a:t>
            </a:r>
            <a:r>
              <a:rPr lang="en-GB" sz="2000">
                <a:effectLst/>
                <a:latin typeface="+mn-lt"/>
                <a:ea typeface="Times New Roman" panose="02020603050405020304" pitchFamily="18" charset="0"/>
                <a:cs typeface="Times New Roman"/>
              </a:rPr>
              <a:t>is carried out in well-ventilated areas wherever possible. Masks are worn to protect against the inhalation of toxic fumes</a:t>
            </a:r>
            <a:r>
              <a:rPr lang="en-GB" sz="2000">
                <a:latin typeface="+mn-lt"/>
                <a:ea typeface="Times New Roman" panose="02020603050405020304" pitchFamily="18" charset="0"/>
                <a:cs typeface="Times New Roman"/>
              </a:rPr>
              <a:t> and workers reminded to take regular breaks</a:t>
            </a:r>
            <a:r>
              <a:rPr lang="en-GB" sz="2000">
                <a:effectLst/>
                <a:latin typeface="+mn-lt"/>
                <a:ea typeface="Times New Roman" panose="02020603050405020304" pitchFamily="18" charset="0"/>
                <a:cs typeface="Times New Roman"/>
              </a:rPr>
              <a:t>.</a:t>
            </a:r>
            <a:r>
              <a:rPr lang="en-GB" sz="2000">
                <a:latin typeface="+mn-lt"/>
                <a:ea typeface="Times New Roman" panose="02020603050405020304" pitchFamily="18" charset="0"/>
                <a:cs typeface="Times New Roman"/>
              </a:rPr>
              <a:t> </a:t>
            </a:r>
            <a:endParaRPr lang="en-GB" sz="2000">
              <a:effectLst/>
              <a:latin typeface="+mn-lt"/>
              <a:ea typeface="Times New Roman" panose="02020603050405020304" pitchFamily="18" charset="0"/>
              <a:cs typeface="Times New Roman" panose="02020603050405020304" pitchFamily="18" charset="0"/>
            </a:endParaRPr>
          </a:p>
          <a:p>
            <a:endParaRPr lang="en-GB" dirty="0"/>
          </a:p>
        </p:txBody>
      </p:sp>
      <p:pic>
        <p:nvPicPr>
          <p:cNvPr id="5" name="Picture 4">
            <a:extLst>
              <a:ext uri="{FF2B5EF4-FFF2-40B4-BE49-F238E27FC236}">
                <a16:creationId xmlns:a16="http://schemas.microsoft.com/office/drawing/2014/main" id="{6FE4188C-B7DF-F993-2BE7-3A613670FD73}"/>
              </a:ext>
            </a:extLst>
          </p:cNvPr>
          <p:cNvPicPr>
            <a:picLocks noChangeAspect="1"/>
          </p:cNvPicPr>
          <p:nvPr/>
        </p:nvPicPr>
        <p:blipFill>
          <a:blip r:embed="rId2"/>
          <a:stretch>
            <a:fillRect/>
          </a:stretch>
        </p:blipFill>
        <p:spPr>
          <a:xfrm flipH="1">
            <a:off x="6942338" y="1737296"/>
            <a:ext cx="4790549" cy="3980511"/>
          </a:xfrm>
          <a:prstGeom prst="rect">
            <a:avLst/>
          </a:prstGeom>
        </p:spPr>
      </p:pic>
      <p:sp>
        <p:nvSpPr>
          <p:cNvPr id="6" name="TextBox 5">
            <a:extLst>
              <a:ext uri="{FF2B5EF4-FFF2-40B4-BE49-F238E27FC236}">
                <a16:creationId xmlns:a16="http://schemas.microsoft.com/office/drawing/2014/main" id="{C75A6BC0-FAA2-9814-BDB7-2D9245EBA885}"/>
              </a:ext>
            </a:extLst>
          </p:cNvPr>
          <p:cNvSpPr txBox="1"/>
          <p:nvPr/>
        </p:nvSpPr>
        <p:spPr>
          <a:xfrm>
            <a:off x="838200" y="3805210"/>
            <a:ext cx="5944340" cy="1477328"/>
          </a:xfrm>
          <a:prstGeom prst="rect">
            <a:avLst/>
          </a:prstGeom>
          <a:noFill/>
        </p:spPr>
        <p:txBody>
          <a:bodyPr wrap="square" lIns="91440" tIns="45720" rIns="91440" bIns="45720" rtlCol="0" anchor="t">
            <a:spAutoFit/>
          </a:bodyPr>
          <a:lstStyle/>
          <a:p>
            <a:pPr>
              <a:lnSpc>
                <a:spcPct val="90000"/>
              </a:lnSpc>
              <a:spcBef>
                <a:spcPts val="1000"/>
              </a:spcBef>
            </a:pPr>
            <a:r>
              <a:rPr lang="en-GB" sz="2000" b="1">
                <a:cs typeface="Times New Roman"/>
              </a:rPr>
              <a:t>Rock Drilling </a:t>
            </a:r>
            <a:r>
              <a:rPr lang="en-GB" sz="2000">
                <a:cs typeface="Times New Roman"/>
              </a:rPr>
              <a:t>– Where possible, workers operate the drilling equipment from sealed cabs instead of using handheld equipment. This eliminates the risk of inhaling silica dust. </a:t>
            </a:r>
            <a:endParaRPr lang="en-GB" sz="2000">
              <a:cs typeface="Times New Roman" panose="02020603050405020304" pitchFamily="18" charset="0"/>
            </a:endParaRPr>
          </a:p>
          <a:p>
            <a:endParaRPr lang="en-GB" dirty="0"/>
          </a:p>
        </p:txBody>
      </p:sp>
    </p:spTree>
    <p:extLst>
      <p:ext uri="{BB962C8B-B14F-4D97-AF65-F5344CB8AC3E}">
        <p14:creationId xmlns:p14="http://schemas.microsoft.com/office/powerpoint/2010/main" val="2773606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moker Lungs Images – Browse 58,502 Stock Photos, Vectors, and Video |  Adobe Stock">
            <a:extLst>
              <a:ext uri="{FF2B5EF4-FFF2-40B4-BE49-F238E27FC236}">
                <a16:creationId xmlns:a16="http://schemas.microsoft.com/office/drawing/2014/main" id="{A3FFA529-765C-AA52-B9D2-D6A3B336D9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26263" y="1502490"/>
            <a:ext cx="4505753" cy="25384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7DE07C5-1428-B166-E367-129408E6FE3F}"/>
              </a:ext>
            </a:extLst>
          </p:cNvPr>
          <p:cNvSpPr>
            <a:spLocks noGrp="1"/>
          </p:cNvSpPr>
          <p:nvPr>
            <p:ph type="title"/>
          </p:nvPr>
        </p:nvSpPr>
        <p:spPr/>
        <p:txBody>
          <a:bodyPr/>
          <a:lstStyle/>
          <a:p>
            <a:r>
              <a:rPr lang="en-GB" dirty="0"/>
              <a:t>Ways to Improve Respiratory Health</a:t>
            </a:r>
          </a:p>
        </p:txBody>
      </p:sp>
      <p:sp>
        <p:nvSpPr>
          <p:cNvPr id="5" name="TextBox 4">
            <a:extLst>
              <a:ext uri="{FF2B5EF4-FFF2-40B4-BE49-F238E27FC236}">
                <a16:creationId xmlns:a16="http://schemas.microsoft.com/office/drawing/2014/main" id="{41C10C47-16F2-0E2C-FCCC-9037582CFEB8}"/>
              </a:ext>
            </a:extLst>
          </p:cNvPr>
          <p:cNvSpPr txBox="1"/>
          <p:nvPr/>
        </p:nvSpPr>
        <p:spPr>
          <a:xfrm>
            <a:off x="838201" y="1886506"/>
            <a:ext cx="6542987" cy="2154436"/>
          </a:xfrm>
          <a:prstGeom prst="rect">
            <a:avLst/>
          </a:prstGeom>
          <a:noFill/>
        </p:spPr>
        <p:txBody>
          <a:bodyPr wrap="square">
            <a:spAutoFit/>
          </a:bodyPr>
          <a:lstStyle/>
          <a:p>
            <a:r>
              <a:rPr lang="en-GB" b="1" i="0" dirty="0">
                <a:solidFill>
                  <a:srgbClr val="FF0000"/>
                </a:solidFill>
                <a:effectLst/>
                <a:latin typeface="+mn-lt"/>
              </a:rPr>
              <a:t>Quit smoking</a:t>
            </a:r>
            <a:r>
              <a:rPr lang="en-GB" dirty="0">
                <a:solidFill>
                  <a:srgbClr val="FF0000"/>
                </a:solidFill>
              </a:rPr>
              <a:t> </a:t>
            </a:r>
            <a:r>
              <a:rPr lang="en-GB" dirty="0"/>
              <a:t>-</a:t>
            </a:r>
            <a:r>
              <a:rPr lang="en-GB" b="0" i="0" dirty="0">
                <a:solidFill>
                  <a:srgbClr val="FF0000"/>
                </a:solidFill>
                <a:effectLst/>
                <a:latin typeface="+mn-lt"/>
              </a:rPr>
              <a:t> </a:t>
            </a:r>
            <a:r>
              <a:rPr lang="en-GB" b="0" i="0" dirty="0">
                <a:effectLst/>
                <a:latin typeface="+mn-lt"/>
              </a:rPr>
              <a:t>Particles found in cigarettes cause irreversible damage to </a:t>
            </a:r>
            <a:r>
              <a:rPr lang="en-GB" dirty="0"/>
              <a:t>the lungs. This can lead to chronic respiratory illness. Other parts of  the </a:t>
            </a:r>
            <a:r>
              <a:rPr lang="en-GB" b="0" i="0" dirty="0">
                <a:effectLst/>
                <a:latin typeface="+mn-lt"/>
              </a:rPr>
              <a:t>body suffer because the lungs are unable to supply as much oxygen to the heart as they usually would.</a:t>
            </a:r>
          </a:p>
          <a:p>
            <a:pPr algn="l"/>
            <a:endParaRPr lang="en-GB" dirty="0"/>
          </a:p>
          <a:p>
            <a:r>
              <a:rPr lang="en-GB" dirty="0"/>
              <a:t>Around 90% of COPD cases are associated with smoking </a:t>
            </a:r>
            <a:r>
              <a:rPr lang="en-GB" sz="800" dirty="0">
                <a:solidFill>
                  <a:srgbClr val="333333"/>
                </a:solidFill>
                <a:latin typeface="interfaceregular"/>
                <a:hlinkClick r:id="rId3"/>
              </a:rPr>
              <a:t>https://cks.nice.org.uk/topics/chronic-obstructive-pulmonary-disease/</a:t>
            </a:r>
            <a:r>
              <a:rPr lang="en-GB" sz="800" dirty="0">
                <a:solidFill>
                  <a:srgbClr val="333333"/>
                </a:solidFill>
                <a:latin typeface="+mj-lt"/>
                <a:hlinkClick r:id="rId3"/>
              </a:rPr>
              <a:t>background-information/risk-factors/</a:t>
            </a:r>
            <a:endParaRPr lang="en-GB" sz="800" b="0" i="0" dirty="0">
              <a:solidFill>
                <a:srgbClr val="333333"/>
              </a:solidFill>
              <a:effectLst/>
              <a:latin typeface="+mj-lt"/>
            </a:endParaRPr>
          </a:p>
        </p:txBody>
      </p:sp>
      <p:sp>
        <p:nvSpPr>
          <p:cNvPr id="6" name="TextBox 5">
            <a:extLst>
              <a:ext uri="{FF2B5EF4-FFF2-40B4-BE49-F238E27FC236}">
                <a16:creationId xmlns:a16="http://schemas.microsoft.com/office/drawing/2014/main" id="{C5CC0795-86F6-AC33-3D4C-E93A27EDD4C0}"/>
              </a:ext>
            </a:extLst>
          </p:cNvPr>
          <p:cNvSpPr txBox="1"/>
          <p:nvPr/>
        </p:nvSpPr>
        <p:spPr>
          <a:xfrm>
            <a:off x="5891752" y="4147794"/>
            <a:ext cx="6212263" cy="2031325"/>
          </a:xfrm>
          <a:prstGeom prst="rect">
            <a:avLst/>
          </a:prstGeom>
          <a:noFill/>
        </p:spPr>
        <p:txBody>
          <a:bodyPr wrap="square" rtlCol="0">
            <a:spAutoFit/>
          </a:bodyPr>
          <a:lstStyle/>
          <a:p>
            <a:r>
              <a:rPr lang="en-GB" b="1" i="0" dirty="0">
                <a:solidFill>
                  <a:srgbClr val="FF0000"/>
                </a:solidFill>
                <a:effectLst/>
              </a:rPr>
              <a:t>Quit </a:t>
            </a:r>
            <a:r>
              <a:rPr lang="en-GB" b="1" dirty="0">
                <a:solidFill>
                  <a:srgbClr val="FF0000"/>
                </a:solidFill>
              </a:rPr>
              <a:t>vaping </a:t>
            </a:r>
            <a:r>
              <a:rPr lang="en-GB" b="1" dirty="0"/>
              <a:t>- </a:t>
            </a:r>
            <a:r>
              <a:rPr lang="en-GB" b="0" i="0" dirty="0">
                <a:solidFill>
                  <a:srgbClr val="333333"/>
                </a:solidFill>
                <a:effectLst/>
              </a:rPr>
              <a:t>Despite </a:t>
            </a:r>
            <a:r>
              <a:rPr lang="en-GB" dirty="0">
                <a:solidFill>
                  <a:srgbClr val="333333"/>
                </a:solidFill>
              </a:rPr>
              <a:t>its </a:t>
            </a:r>
            <a:r>
              <a:rPr lang="en-GB" b="0" i="0" dirty="0">
                <a:solidFill>
                  <a:srgbClr val="333333"/>
                </a:solidFill>
                <a:effectLst/>
              </a:rPr>
              <a:t>popularity, relatively little is known about the potential effects of chronic vaping on the respiratory system. Growing research suggests that vaping is not without risk.  Discussions regarding the potential harms of vaping mirror the scientific debates about the effects of cigarette use in the 1940s. </a:t>
            </a:r>
            <a:r>
              <a:rPr lang="en-GB" sz="800" b="0" i="0" dirty="0">
                <a:solidFill>
                  <a:srgbClr val="333333"/>
                </a:solidFill>
                <a:effectLst/>
              </a:rPr>
              <a:t>British Medical Journal </a:t>
            </a:r>
            <a:r>
              <a:rPr lang="en-GB" sz="800" dirty="0">
                <a:hlinkClick r:id="rId4"/>
              </a:rPr>
              <a:t>Impact of vaping on respiratory health | The BMJ</a:t>
            </a:r>
            <a:endParaRPr lang="en-GB" sz="800" dirty="0"/>
          </a:p>
        </p:txBody>
      </p:sp>
      <p:pic>
        <p:nvPicPr>
          <p:cNvPr id="10" name="Picture 9">
            <a:extLst>
              <a:ext uri="{FF2B5EF4-FFF2-40B4-BE49-F238E27FC236}">
                <a16:creationId xmlns:a16="http://schemas.microsoft.com/office/drawing/2014/main" id="{FBFA7DC6-8280-AD12-1777-EFDDDE5013C5}"/>
              </a:ext>
            </a:extLst>
          </p:cNvPr>
          <p:cNvPicPr>
            <a:picLocks noChangeAspect="1"/>
          </p:cNvPicPr>
          <p:nvPr/>
        </p:nvPicPr>
        <p:blipFill>
          <a:blip r:embed="rId5"/>
          <a:stretch>
            <a:fillRect/>
          </a:stretch>
        </p:blipFill>
        <p:spPr>
          <a:xfrm>
            <a:off x="1385740" y="4147794"/>
            <a:ext cx="3524740" cy="2215712"/>
          </a:xfrm>
          <a:prstGeom prst="ellipse">
            <a:avLst/>
          </a:prstGeom>
          <a:ln>
            <a:noFill/>
          </a:ln>
          <a:effectLst>
            <a:softEdge rad="112500"/>
          </a:effectLst>
        </p:spPr>
      </p:pic>
    </p:spTree>
    <p:extLst>
      <p:ext uri="{BB962C8B-B14F-4D97-AF65-F5344CB8AC3E}">
        <p14:creationId xmlns:p14="http://schemas.microsoft.com/office/powerpoint/2010/main" val="2172315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799C9-79A0-6438-1F6E-47147D1D7330}"/>
              </a:ext>
            </a:extLst>
          </p:cNvPr>
          <p:cNvSpPr>
            <a:spLocks noGrp="1"/>
          </p:cNvSpPr>
          <p:nvPr>
            <p:ph type="title"/>
          </p:nvPr>
        </p:nvSpPr>
        <p:spPr/>
        <p:txBody>
          <a:bodyPr/>
          <a:lstStyle/>
          <a:p>
            <a:r>
              <a:rPr lang="en-GB" dirty="0"/>
              <a:t>Ways to Improve Respiratory Health</a:t>
            </a:r>
          </a:p>
        </p:txBody>
      </p:sp>
      <p:sp>
        <p:nvSpPr>
          <p:cNvPr id="3" name="Content Placeholder 2">
            <a:extLst>
              <a:ext uri="{FF2B5EF4-FFF2-40B4-BE49-F238E27FC236}">
                <a16:creationId xmlns:a16="http://schemas.microsoft.com/office/drawing/2014/main" id="{3D170332-C42D-7861-452D-300BBB3E768A}"/>
              </a:ext>
            </a:extLst>
          </p:cNvPr>
          <p:cNvSpPr>
            <a:spLocks noGrp="1"/>
          </p:cNvSpPr>
          <p:nvPr>
            <p:ph idx="1"/>
          </p:nvPr>
        </p:nvSpPr>
        <p:spPr>
          <a:xfrm>
            <a:off x="838200" y="1825625"/>
            <a:ext cx="5651377" cy="4351338"/>
          </a:xfrm>
        </p:spPr>
        <p:txBody>
          <a:bodyPr vert="horz" lIns="91440" tIns="45720" rIns="91440" bIns="45720" rtlCol="0" anchor="t">
            <a:normAutofit/>
          </a:bodyPr>
          <a:lstStyle/>
          <a:p>
            <a:r>
              <a:rPr lang="en-GB" sz="2000" b="1" i="0" dirty="0">
                <a:effectLst/>
                <a:latin typeface="+mn-lt"/>
              </a:rPr>
              <a:t>Include lots of fruits and vegetables</a:t>
            </a:r>
            <a:r>
              <a:rPr lang="en-GB" sz="2000" b="0" i="0" dirty="0">
                <a:effectLst/>
                <a:latin typeface="+mn-lt"/>
              </a:rPr>
              <a:t> </a:t>
            </a:r>
            <a:r>
              <a:rPr lang="en-GB" sz="2000" b="1" i="0" dirty="0">
                <a:effectLst/>
                <a:latin typeface="+mn-lt"/>
              </a:rPr>
              <a:t>in your diet</a:t>
            </a:r>
            <a:r>
              <a:rPr lang="en-GB" sz="2000" dirty="0">
                <a:latin typeface="+mn-lt"/>
              </a:rPr>
              <a:t> - fruit, veg and good fats. Try to follow a Mediterranean style diet. Find ideas </a:t>
            </a:r>
            <a:r>
              <a:rPr lang="en-GB" sz="2000" dirty="0">
                <a:latin typeface="+mn-lt"/>
                <a:hlinkClick r:id="rId2"/>
              </a:rPr>
              <a:t>here</a:t>
            </a:r>
            <a:r>
              <a:rPr lang="en-GB" sz="2000" dirty="0">
                <a:latin typeface="+mn-lt"/>
              </a:rPr>
              <a:t>! </a:t>
            </a:r>
          </a:p>
          <a:p>
            <a:pPr algn="l"/>
            <a:endParaRPr lang="en-GB" sz="2000" b="0" i="0" dirty="0">
              <a:effectLst/>
              <a:latin typeface="+mn-lt"/>
            </a:endParaRPr>
          </a:p>
          <a:p>
            <a:r>
              <a:rPr lang="en-GB" sz="2000" b="1" i="0" dirty="0">
                <a:effectLst/>
                <a:latin typeface="+mn-lt"/>
              </a:rPr>
              <a:t>Stay hydrated</a:t>
            </a:r>
            <a:r>
              <a:rPr lang="en-GB" sz="2000" dirty="0">
                <a:latin typeface="+mn-lt"/>
              </a:rPr>
              <a:t> -</a:t>
            </a:r>
            <a:r>
              <a:rPr lang="en-GB" sz="2000" b="0" i="0" dirty="0">
                <a:effectLst/>
                <a:latin typeface="+mn-lt"/>
              </a:rPr>
              <a:t> Drink up to 6-8 glasses of water each day. This helps to keep mucus runny and</a:t>
            </a:r>
            <a:r>
              <a:rPr lang="en-GB" sz="2000" dirty="0">
                <a:latin typeface="+mn-lt"/>
              </a:rPr>
              <a:t> washes</a:t>
            </a:r>
            <a:r>
              <a:rPr lang="en-GB" sz="2000" b="0" i="0" dirty="0">
                <a:effectLst/>
                <a:latin typeface="+mn-lt"/>
              </a:rPr>
              <a:t> out any bacteria </a:t>
            </a:r>
            <a:r>
              <a:rPr lang="en-GB" sz="2000" dirty="0">
                <a:latin typeface="+mn-lt"/>
              </a:rPr>
              <a:t>therefore reducing</a:t>
            </a:r>
            <a:r>
              <a:rPr lang="en-GB" sz="2000" b="0" i="0" dirty="0">
                <a:effectLst/>
                <a:latin typeface="+mn-lt"/>
              </a:rPr>
              <a:t> chance of infections.</a:t>
            </a:r>
          </a:p>
          <a:p>
            <a:endParaRPr lang="en-GB" sz="2000" dirty="0">
              <a:latin typeface="+mn-lt"/>
            </a:endParaRPr>
          </a:p>
          <a:p>
            <a:r>
              <a:rPr lang="en-GB" sz="2000" b="1" dirty="0">
                <a:latin typeface="+mn-lt"/>
              </a:rPr>
              <a:t>Get Vaccinated - </a:t>
            </a:r>
            <a:r>
              <a:rPr lang="en-GB" sz="2000" dirty="0">
                <a:latin typeface="+mn-lt"/>
              </a:rPr>
              <a:t> Covid-19, Flu, Pneumonia, Whooping Cough will help keep your lungs healthy.</a:t>
            </a:r>
          </a:p>
        </p:txBody>
      </p:sp>
      <p:pic>
        <p:nvPicPr>
          <p:cNvPr id="5" name="Picture 4" descr="Rainbow of fresh vegetables and fruits">
            <a:extLst>
              <a:ext uri="{FF2B5EF4-FFF2-40B4-BE49-F238E27FC236}">
                <a16:creationId xmlns:a16="http://schemas.microsoft.com/office/drawing/2014/main" id="{1957ED7A-F690-9B58-B45B-BB35FEA6F8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19488" y="2003178"/>
            <a:ext cx="5140466" cy="3429000"/>
          </a:xfrm>
          <a:prstGeom prst="rect">
            <a:avLst/>
          </a:prstGeom>
        </p:spPr>
      </p:pic>
    </p:spTree>
    <p:extLst>
      <p:ext uri="{BB962C8B-B14F-4D97-AF65-F5344CB8AC3E}">
        <p14:creationId xmlns:p14="http://schemas.microsoft.com/office/powerpoint/2010/main" val="337485200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SharedWithUsers xmlns="8d9c31b3-ca6e-42d1-8308-297e8e006545">
      <UserInfo>
        <DisplayName>Andy Chisholm</DisplayName>
        <AccountId>169</AccountId>
        <AccountType/>
      </UserInfo>
      <UserInfo>
        <DisplayName>Kevin Shields</DisplayName>
        <AccountId>88</AccountId>
        <AccountType/>
      </UserInfo>
      <UserInfo>
        <DisplayName>David McNish</DisplayName>
        <AccountId>73</AccountId>
        <AccountType/>
      </UserInfo>
      <UserInfo>
        <DisplayName>Lindsay Gillies</DisplayName>
        <AccountId>75</AccountId>
        <AccountType/>
      </UserInfo>
      <UserInfo>
        <DisplayName>Sean MacFarlane</DisplayName>
        <AccountId>791</AccountId>
        <AccountType/>
      </UserInfo>
      <UserInfo>
        <DisplayName>Linda Stephen</DisplayName>
        <AccountId>18</AccountId>
        <AccountType/>
      </UserInfo>
      <UserInfo>
        <DisplayName>Poppy Milne</DisplayName>
        <AccountId>3184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187F69-E4AB-4273-975D-7883AD3D4971}">
  <ds:schemaRefs>
    <ds:schemaRef ds:uri="http://purl.org/dc/elements/1.1/"/>
    <ds:schemaRef ds:uri="http://schemas.microsoft.com/office/2006/documentManagement/types"/>
    <ds:schemaRef ds:uri="http://purl.org/dc/dcmitype/"/>
    <ds:schemaRef ds:uri="http://www.w3.org/XML/1998/namespace"/>
    <ds:schemaRef ds:uri="8d9c31b3-ca6e-42d1-8308-297e8e006545"/>
    <ds:schemaRef ds:uri="http://schemas.microsoft.com/office/2006/metadata/properties"/>
    <ds:schemaRef ds:uri="http://schemas.microsoft.com/office/infopath/2007/PartnerControls"/>
    <ds:schemaRef ds:uri="87f4297f-9c4f-4eda-921a-3a20380437b5"/>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4253AA6-ABDD-48D5-9E88-E467B0E14766}">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D79429-B863-40FE-8324-CE0D756033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13131</TotalTime>
  <Words>998</Words>
  <Application>Microsoft Office PowerPoint</Application>
  <PresentationFormat>Widescreen</PresentationFormat>
  <Paragraphs>88</Paragraphs>
  <Slides>13</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13</vt:i4>
      </vt:variant>
    </vt:vector>
  </HeadingPairs>
  <TitlesOfParts>
    <vt:vector size="24" baseType="lpstr">
      <vt:lpstr>-apple-system</vt:lpstr>
      <vt:lpstr>Arial</vt:lpstr>
      <vt:lpstr>Calibri</vt:lpstr>
      <vt:lpstr>Calibri Light</vt:lpstr>
      <vt:lpstr>Google Sans</vt:lpstr>
      <vt:lpstr>interfaceregular</vt:lpstr>
      <vt:lpstr>Lucida Sans</vt:lpstr>
      <vt:lpstr>Times New Roman</vt:lpstr>
      <vt:lpstr>1_Office Theme</vt:lpstr>
      <vt:lpstr>Office Theme</vt:lpstr>
      <vt:lpstr>Custom Design</vt:lpstr>
      <vt:lpstr>PowerPoint Presentation</vt:lpstr>
      <vt:lpstr>The Respiratory System</vt:lpstr>
      <vt:lpstr>Chronic Respiratory Conditions</vt:lpstr>
      <vt:lpstr>Occupational Respiratory Conditions</vt:lpstr>
      <vt:lpstr>Occupational Lung Diseases Contributing to Estimated Annual Current Deaths</vt:lpstr>
      <vt:lpstr>What TRAC do to protect respiratory health? </vt:lpstr>
      <vt:lpstr>Example works which may affect Respiratory Health</vt:lpstr>
      <vt:lpstr>Ways to Improve Respiratory Health</vt:lpstr>
      <vt:lpstr>Ways to Improve Respiratory Health</vt:lpstr>
      <vt:lpstr>Ways to Improve Respiratory Health</vt:lpstr>
      <vt:lpstr>Breathing facts</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25</cp:revision>
  <dcterms:created xsi:type="dcterms:W3CDTF">2022-06-22T12:40:22Z</dcterms:created>
  <dcterms:modified xsi:type="dcterms:W3CDTF">2024-11-20T15:24:21Z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