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6" r:id="rId6"/>
  </p:sldMasterIdLst>
  <p:notesMasterIdLst>
    <p:notesMasterId r:id="rId21"/>
  </p:notesMasterIdLst>
  <p:sldIdLst>
    <p:sldId id="274" r:id="rId7"/>
    <p:sldId id="286" r:id="rId8"/>
    <p:sldId id="288" r:id="rId9"/>
    <p:sldId id="289" r:id="rId10"/>
    <p:sldId id="291" r:id="rId11"/>
    <p:sldId id="293" r:id="rId12"/>
    <p:sldId id="294" r:id="rId13"/>
    <p:sldId id="290" r:id="rId14"/>
    <p:sldId id="315" r:id="rId15"/>
    <p:sldId id="280" r:id="rId16"/>
    <p:sldId id="316" r:id="rId17"/>
    <p:sldId id="317" r:id="rId18"/>
    <p:sldId id="318" r:id="rId19"/>
    <p:sldId id="25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2FE491-CA7B-3DA6-2286-7580E0F8A6FC}" name="Katy Shand" initials="KS" userId="S::Katy.Shand@trac.com::9d221cc0-94c5-48aa-b964-206bff1aab19" providerId="AD"/>
  <p188:author id="{0302B2F6-9DCB-00B6-1784-AD6A92B28BD1}" name="Linda Stephen" initials="LS" userId="S::Linda.Stephen@trac.com::40a9e250-ec33-48f0-a9be-5b289748a9c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EF329"/>
    <a:srgbClr val="FFC60E"/>
    <a:srgbClr val="967200"/>
    <a:srgbClr val="E2AC00"/>
    <a:srgbClr val="FFFBEF"/>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A8BA6F-DF94-4FC5-B9F3-658C0984C781}" v="1" dt="2024-09-17T13:07:37.6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6" d="100"/>
          <a:sy n="66" d="100"/>
        </p:scale>
        <p:origin x="42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08F8EC6C-856D-4C25-89C0-BEF302417307}"/>
    <pc:docChg chg="modMainMaster">
      <pc:chgData name="Poppy Milne" userId="dbd09707-01bb-4d14-ba6f-59102c4d3794" providerId="ADAL" clId="{08F8EC6C-856D-4C25-89C0-BEF302417307}" dt="2024-02-15T13:22:41.303" v="10" actId="20577"/>
      <pc:docMkLst>
        <pc:docMk/>
      </pc:docMkLst>
      <pc:sldMasterChg chg="modSldLayout">
        <pc:chgData name="Poppy Milne" userId="dbd09707-01bb-4d14-ba6f-59102c4d3794" providerId="ADAL" clId="{08F8EC6C-856D-4C25-89C0-BEF302417307}" dt="2024-02-15T13:22:41.303" v="10" actId="20577"/>
        <pc:sldMasterMkLst>
          <pc:docMk/>
          <pc:sldMasterMk cId="4041011504" sldId="2147483672"/>
        </pc:sldMasterMkLst>
        <pc:sldLayoutChg chg="modSp mod">
          <pc:chgData name="Poppy Milne" userId="dbd09707-01bb-4d14-ba6f-59102c4d3794" providerId="ADAL" clId="{08F8EC6C-856D-4C25-89C0-BEF302417307}" dt="2024-02-15T13:22:41.303" v="10" actId="20577"/>
          <pc:sldLayoutMkLst>
            <pc:docMk/>
            <pc:sldMasterMk cId="4041011504" sldId="2147483672"/>
            <pc:sldLayoutMk cId="2243293639" sldId="2147483661"/>
          </pc:sldLayoutMkLst>
          <pc:spChg chg="mod">
            <ac:chgData name="Poppy Milne" userId="dbd09707-01bb-4d14-ba6f-59102c4d3794" providerId="ADAL" clId="{08F8EC6C-856D-4C25-89C0-BEF302417307}" dt="2024-02-15T13:22:41.303" v="10" actId="20577"/>
            <ac:spMkLst>
              <pc:docMk/>
              <pc:sldMasterMk cId="4041011504" sldId="2147483672"/>
              <pc:sldLayoutMk cId="2243293639" sldId="2147483661"/>
              <ac:spMk id="36" creationId="{121BA008-43C2-41A3-B7C5-A509F8795445}"/>
            </ac:spMkLst>
          </pc:spChg>
        </pc:sldLayoutChg>
      </pc:sldMasterChg>
    </pc:docChg>
  </pc:docChgLst>
  <pc:docChgLst>
    <pc:chgData name="Poppy Milne" userId="S::poppy.milne@trac.com::dbd09707-01bb-4d14-ba6f-59102c4d3794" providerId="AD" clId="Web-{5E740B1B-B1E8-2A20-EEAB-051CB77B6D8C}"/>
    <pc:docChg chg="modSld">
      <pc:chgData name="Poppy Milne" userId="S::poppy.milne@trac.com::dbd09707-01bb-4d14-ba6f-59102c4d3794" providerId="AD" clId="Web-{5E740B1B-B1E8-2A20-EEAB-051CB77B6D8C}" dt="2024-02-15T13:37:37.820" v="5" actId="20577"/>
      <pc:docMkLst>
        <pc:docMk/>
      </pc:docMkLst>
      <pc:sldChg chg="modSp">
        <pc:chgData name="Poppy Milne" userId="S::poppy.milne@trac.com::dbd09707-01bb-4d14-ba6f-59102c4d3794" providerId="AD" clId="Web-{5E740B1B-B1E8-2A20-EEAB-051CB77B6D8C}" dt="2024-02-15T13:37:37.820" v="5" actId="20577"/>
        <pc:sldMkLst>
          <pc:docMk/>
          <pc:sldMk cId="4278848308" sldId="317"/>
        </pc:sldMkLst>
        <pc:spChg chg="mod">
          <ac:chgData name="Poppy Milne" userId="S::poppy.milne@trac.com::dbd09707-01bb-4d14-ba6f-59102c4d3794" providerId="AD" clId="Web-{5E740B1B-B1E8-2A20-EEAB-051CB77B6D8C}" dt="2024-02-15T13:37:37.820" v="5" actId="20577"/>
          <ac:spMkLst>
            <pc:docMk/>
            <pc:sldMk cId="4278848308" sldId="317"/>
            <ac:spMk id="3" creationId="{64E0ED0F-468B-495D-9B21-6A680ED5A6B6}"/>
          </ac:spMkLst>
        </pc:spChg>
      </pc:sldChg>
    </pc:docChg>
  </pc:docChgLst>
  <pc:docChgLst>
    <pc:chgData name="Poppy Milne" userId="dbd09707-01bb-4d14-ba6f-59102c4d3794" providerId="ADAL" clId="{93A8BA6F-DF94-4FC5-B9F3-658C0984C781}"/>
    <pc:docChg chg="addSld delSld modSld">
      <pc:chgData name="Poppy Milne" userId="dbd09707-01bb-4d14-ba6f-59102c4d3794" providerId="ADAL" clId="{93A8BA6F-DF94-4FC5-B9F3-658C0984C781}" dt="2024-09-17T13:09:53.084" v="1" actId="2696"/>
      <pc:docMkLst>
        <pc:docMk/>
      </pc:docMkLst>
      <pc:sldChg chg="add del">
        <pc:chgData name="Poppy Milne" userId="dbd09707-01bb-4d14-ba6f-59102c4d3794" providerId="ADAL" clId="{93A8BA6F-DF94-4FC5-B9F3-658C0984C781}" dt="2024-09-17T13:09:53.084" v="1" actId="2696"/>
        <pc:sldMkLst>
          <pc:docMk/>
          <pc:sldMk cId="2488880696" sldId="319"/>
        </pc:sldMkLst>
      </pc:sldChg>
    </pc:docChg>
  </pc:docChgLst>
  <pc:docChgLst>
    <pc:chgData name="Poppy Milne" userId="dbd09707-01bb-4d14-ba6f-59102c4d3794" providerId="ADAL" clId="{0300F077-D336-4DFF-93F6-D2881F48FB6F}"/>
    <pc:docChg chg="undo custSel addSld modSld">
      <pc:chgData name="Poppy Milne" userId="dbd09707-01bb-4d14-ba6f-59102c4d3794" providerId="ADAL" clId="{0300F077-D336-4DFF-93F6-D2881F48FB6F}" dt="2024-02-15T13:17:04.239" v="3718" actId="20577"/>
      <pc:docMkLst>
        <pc:docMk/>
      </pc:docMkLst>
      <pc:sldChg chg="modSp mod">
        <pc:chgData name="Poppy Milne" userId="dbd09707-01bb-4d14-ba6f-59102c4d3794" providerId="ADAL" clId="{0300F077-D336-4DFF-93F6-D2881F48FB6F}" dt="2024-02-15T13:13:14.926" v="3481" actId="33524"/>
        <pc:sldMkLst>
          <pc:docMk/>
          <pc:sldMk cId="2793187316" sldId="315"/>
        </pc:sldMkLst>
        <pc:spChg chg="mod">
          <ac:chgData name="Poppy Milne" userId="dbd09707-01bb-4d14-ba6f-59102c4d3794" providerId="ADAL" clId="{0300F077-D336-4DFF-93F6-D2881F48FB6F}" dt="2024-02-15T13:13:14.926" v="3481" actId="33524"/>
          <ac:spMkLst>
            <pc:docMk/>
            <pc:sldMk cId="2793187316" sldId="315"/>
            <ac:spMk id="3" creationId="{0439D34C-9F9D-F9D8-AF27-146E2839DD7A}"/>
          </ac:spMkLst>
        </pc:spChg>
      </pc:sldChg>
      <pc:sldChg chg="addSp modSp new mod">
        <pc:chgData name="Poppy Milne" userId="dbd09707-01bb-4d14-ba6f-59102c4d3794" providerId="ADAL" clId="{0300F077-D336-4DFF-93F6-D2881F48FB6F}" dt="2024-02-15T13:15:32.023" v="3680" actId="20577"/>
        <pc:sldMkLst>
          <pc:docMk/>
          <pc:sldMk cId="654935175" sldId="316"/>
        </pc:sldMkLst>
        <pc:spChg chg="mod">
          <ac:chgData name="Poppy Milne" userId="dbd09707-01bb-4d14-ba6f-59102c4d3794" providerId="ADAL" clId="{0300F077-D336-4DFF-93F6-D2881F48FB6F}" dt="2024-02-15T12:04:25.678" v="1093" actId="20577"/>
          <ac:spMkLst>
            <pc:docMk/>
            <pc:sldMk cId="654935175" sldId="316"/>
            <ac:spMk id="2" creationId="{47792B06-9723-BB99-58DB-C1F323C6D55D}"/>
          </ac:spMkLst>
        </pc:spChg>
        <pc:spChg chg="mod">
          <ac:chgData name="Poppy Milne" userId="dbd09707-01bb-4d14-ba6f-59102c4d3794" providerId="ADAL" clId="{0300F077-D336-4DFF-93F6-D2881F48FB6F}" dt="2024-02-15T13:15:32.023" v="3680" actId="20577"/>
          <ac:spMkLst>
            <pc:docMk/>
            <pc:sldMk cId="654935175" sldId="316"/>
            <ac:spMk id="3" creationId="{EF41ADAE-1996-0860-63E8-3D8D1618CAA5}"/>
          </ac:spMkLst>
        </pc:spChg>
        <pc:picChg chg="add mod">
          <ac:chgData name="Poppy Milne" userId="dbd09707-01bb-4d14-ba6f-59102c4d3794" providerId="ADAL" clId="{0300F077-D336-4DFF-93F6-D2881F48FB6F}" dt="2024-02-15T12:06:46.471" v="1222" actId="1076"/>
          <ac:picMkLst>
            <pc:docMk/>
            <pc:sldMk cId="654935175" sldId="316"/>
            <ac:picMk id="5" creationId="{F765DA6B-DC93-A8C8-5364-220A21DFE321}"/>
          </ac:picMkLst>
        </pc:picChg>
      </pc:sldChg>
      <pc:sldChg chg="addSp delSp modSp new mod">
        <pc:chgData name="Poppy Milne" userId="dbd09707-01bb-4d14-ba6f-59102c4d3794" providerId="ADAL" clId="{0300F077-D336-4DFF-93F6-D2881F48FB6F}" dt="2024-02-15T13:10:50.095" v="3480" actId="1076"/>
        <pc:sldMkLst>
          <pc:docMk/>
          <pc:sldMk cId="4278848308" sldId="317"/>
        </pc:sldMkLst>
        <pc:spChg chg="mod">
          <ac:chgData name="Poppy Milne" userId="dbd09707-01bb-4d14-ba6f-59102c4d3794" providerId="ADAL" clId="{0300F077-D336-4DFF-93F6-D2881F48FB6F}" dt="2024-02-15T12:25:38.346" v="1595" actId="20577"/>
          <ac:spMkLst>
            <pc:docMk/>
            <pc:sldMk cId="4278848308" sldId="317"/>
            <ac:spMk id="2" creationId="{0F9878DD-4E21-6F8C-4D42-3AF9B7F3BD0C}"/>
          </ac:spMkLst>
        </pc:spChg>
        <pc:spChg chg="mod">
          <ac:chgData name="Poppy Milne" userId="dbd09707-01bb-4d14-ba6f-59102c4d3794" providerId="ADAL" clId="{0300F077-D336-4DFF-93F6-D2881F48FB6F}" dt="2024-02-15T13:09:20.419" v="3473" actId="20577"/>
          <ac:spMkLst>
            <pc:docMk/>
            <pc:sldMk cId="4278848308" sldId="317"/>
            <ac:spMk id="3" creationId="{64E0ED0F-468B-495D-9B21-6A680ED5A6B6}"/>
          </ac:spMkLst>
        </pc:spChg>
        <pc:picChg chg="add del mod">
          <ac:chgData name="Poppy Milne" userId="dbd09707-01bb-4d14-ba6f-59102c4d3794" providerId="ADAL" clId="{0300F077-D336-4DFF-93F6-D2881F48FB6F}" dt="2024-02-15T13:07:48.433" v="3454" actId="478"/>
          <ac:picMkLst>
            <pc:docMk/>
            <pc:sldMk cId="4278848308" sldId="317"/>
            <ac:picMk id="5" creationId="{60AC2DA0-70C6-ACDF-5AA3-6E36F576287F}"/>
          </ac:picMkLst>
        </pc:picChg>
        <pc:picChg chg="add del mod">
          <ac:chgData name="Poppy Milne" userId="dbd09707-01bb-4d14-ba6f-59102c4d3794" providerId="ADAL" clId="{0300F077-D336-4DFF-93F6-D2881F48FB6F}" dt="2024-02-15T13:08:24.979" v="3455" actId="478"/>
          <ac:picMkLst>
            <pc:docMk/>
            <pc:sldMk cId="4278848308" sldId="317"/>
            <ac:picMk id="7" creationId="{89D205AE-A884-37F8-C368-5BA9199F064D}"/>
          </ac:picMkLst>
        </pc:picChg>
        <pc:picChg chg="add mod">
          <ac:chgData name="Poppy Milne" userId="dbd09707-01bb-4d14-ba6f-59102c4d3794" providerId="ADAL" clId="{0300F077-D336-4DFF-93F6-D2881F48FB6F}" dt="2024-02-15T13:10:50.095" v="3480" actId="1076"/>
          <ac:picMkLst>
            <pc:docMk/>
            <pc:sldMk cId="4278848308" sldId="317"/>
            <ac:picMk id="8" creationId="{B01AF01C-4127-AA01-8F07-5218DBE960EC}"/>
          </ac:picMkLst>
        </pc:picChg>
      </pc:sldChg>
      <pc:sldChg chg="addSp delSp modSp new mod">
        <pc:chgData name="Poppy Milne" userId="dbd09707-01bb-4d14-ba6f-59102c4d3794" providerId="ADAL" clId="{0300F077-D336-4DFF-93F6-D2881F48FB6F}" dt="2024-02-15T13:17:04.239" v="3718" actId="20577"/>
        <pc:sldMkLst>
          <pc:docMk/>
          <pc:sldMk cId="2607259620" sldId="318"/>
        </pc:sldMkLst>
        <pc:spChg chg="mod">
          <ac:chgData name="Poppy Milne" userId="dbd09707-01bb-4d14-ba6f-59102c4d3794" providerId="ADAL" clId="{0300F077-D336-4DFF-93F6-D2881F48FB6F}" dt="2024-02-15T12:51:43.326" v="2356" actId="20577"/>
          <ac:spMkLst>
            <pc:docMk/>
            <pc:sldMk cId="2607259620" sldId="318"/>
            <ac:spMk id="2" creationId="{B524BE1F-B75C-221B-B7CD-2C93096D1740}"/>
          </ac:spMkLst>
        </pc:spChg>
        <pc:spChg chg="mod">
          <ac:chgData name="Poppy Milne" userId="dbd09707-01bb-4d14-ba6f-59102c4d3794" providerId="ADAL" clId="{0300F077-D336-4DFF-93F6-D2881F48FB6F}" dt="2024-02-15T13:17:04.239" v="3718" actId="20577"/>
          <ac:spMkLst>
            <pc:docMk/>
            <pc:sldMk cId="2607259620" sldId="318"/>
            <ac:spMk id="3" creationId="{23330461-77B6-1E48-ED19-60B8D41F91FB}"/>
          </ac:spMkLst>
        </pc:spChg>
        <pc:picChg chg="add del mod">
          <ac:chgData name="Poppy Milne" userId="dbd09707-01bb-4d14-ba6f-59102c4d3794" providerId="ADAL" clId="{0300F077-D336-4DFF-93F6-D2881F48FB6F}" dt="2024-02-15T13:10:38.584" v="3476" actId="21"/>
          <ac:picMkLst>
            <pc:docMk/>
            <pc:sldMk cId="2607259620" sldId="318"/>
            <ac:picMk id="5" creationId="{B01AF01C-4127-AA01-8F07-5218DBE960EC}"/>
          </ac:picMkLst>
        </pc:picChg>
        <pc:picChg chg="add mod">
          <ac:chgData name="Poppy Milne" userId="dbd09707-01bb-4d14-ba6f-59102c4d3794" providerId="ADAL" clId="{0300F077-D336-4DFF-93F6-D2881F48FB6F}" dt="2024-02-15T13:10:43.245" v="3478" actId="1076"/>
          <ac:picMkLst>
            <pc:docMk/>
            <pc:sldMk cId="2607259620" sldId="318"/>
            <ac:picMk id="7" creationId="{5BDA9306-0BC8-9C2E-16B7-1B0FFDA9C394}"/>
          </ac:picMkLst>
        </pc:picChg>
      </pc:sldChg>
    </pc:docChg>
  </pc:docChgLst>
  <pc:docChgLst>
    <pc:chgData name="Poppy Milne" userId="dbd09707-01bb-4d14-ba6f-59102c4d3794" providerId="ADAL" clId="{25989CED-697B-42A5-8449-32008103FBCF}"/>
    <pc:docChg chg="modSld">
      <pc:chgData name="Poppy Milne" userId="dbd09707-01bb-4d14-ba6f-59102c4d3794" providerId="ADAL" clId="{25989CED-697B-42A5-8449-32008103FBCF}" dt="2024-02-15T13:32:41.635" v="15" actId="20577"/>
      <pc:docMkLst>
        <pc:docMk/>
      </pc:docMkLst>
      <pc:sldChg chg="modSp mod">
        <pc:chgData name="Poppy Milne" userId="dbd09707-01bb-4d14-ba6f-59102c4d3794" providerId="ADAL" clId="{25989CED-697B-42A5-8449-32008103FBCF}" dt="2024-02-15T13:32:41.635" v="15" actId="20577"/>
        <pc:sldMkLst>
          <pc:docMk/>
          <pc:sldMk cId="654935175" sldId="316"/>
        </pc:sldMkLst>
        <pc:spChg chg="mod">
          <ac:chgData name="Poppy Milne" userId="dbd09707-01bb-4d14-ba6f-59102c4d3794" providerId="ADAL" clId="{25989CED-697B-42A5-8449-32008103FBCF}" dt="2024-02-15T13:32:41.635" v="15" actId="20577"/>
          <ac:spMkLst>
            <pc:docMk/>
            <pc:sldMk cId="654935175" sldId="316"/>
            <ac:spMk id="3" creationId="{EF41ADAE-1996-0860-63E8-3D8D1618CAA5}"/>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 Id="rId5" Type="http://schemas.microsoft.com/office/2007/relationships/hdphoto" Target="../media/hdphoto1.wdp"/><Relationship Id="rId4" Type="http://schemas.openxmlformats.org/officeDocument/2006/relationships/image" Target="../media/image2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07/relationships/hdphoto" Target="../media/hdphoto1.wdp"/><Relationship Id="rId1"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dirty="0">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dirty="0">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dirty="0">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dirty="0">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dirty="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405CB-4CA7-488B-B946-3ED3836BB775}" type="datetimeFigureOut">
              <a:rPr lang="en-GB" smtClean="0"/>
              <a:t>17/09/2024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8E1D36-3C6A-4FEF-8D5F-4DFEE928938B}" type="slidenum">
              <a:rPr lang="en-GB" smtClean="0"/>
              <a:t>‹#›</a:t>
            </a:fld>
            <a:endParaRPr lang="en-GB"/>
          </a:p>
        </p:txBody>
      </p:sp>
    </p:spTree>
    <p:extLst>
      <p:ext uri="{BB962C8B-B14F-4D97-AF65-F5344CB8AC3E}">
        <p14:creationId xmlns:p14="http://schemas.microsoft.com/office/powerpoint/2010/main" val="1424643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17/09/2024</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A group of colored tubes with labels&#10;&#10;Description automatically generated">
            <a:extLst>
              <a:ext uri="{FF2B5EF4-FFF2-40B4-BE49-F238E27FC236}">
                <a16:creationId xmlns:a16="http://schemas.microsoft.com/office/drawing/2014/main" id="{8EF4532B-1DB4-2101-BA05-0D57B4107C1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4722" b="8751"/>
          <a:stretch/>
        </p:blipFill>
        <p:spPr>
          <a:xfrm>
            <a:off x="1" y="3750882"/>
            <a:ext cx="12184096" cy="3162388"/>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dirty="0"/>
              <a:t>TRAC ENGINEERING</a:t>
            </a:r>
            <a:endParaRPr lang="en-GB" dirty="0"/>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FIELD STAFF INDUCTION</a:t>
            </a:r>
            <a:endParaRPr lang="en-GB" dirty="0"/>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82307" y="3248280"/>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dirty="0">
                <a:solidFill>
                  <a:schemeClr val="tx1"/>
                </a:solidFill>
                <a:latin typeface="Lucida Sans" pitchFamily="34" charset="0"/>
              </a:rPr>
              <a:t>TRAC </a:t>
            </a:r>
          </a:p>
          <a:p>
            <a:pPr eaLnBrk="0" fontAlgn="base" hangingPunct="0">
              <a:spcBef>
                <a:spcPct val="0"/>
              </a:spcBef>
              <a:spcAft>
                <a:spcPct val="0"/>
              </a:spcAft>
              <a:defRPr/>
            </a:pPr>
            <a:r>
              <a:rPr lang="en-GB" sz="2000" b="1" kern="0" dirty="0">
                <a:solidFill>
                  <a:schemeClr val="bg1"/>
                </a:solidFill>
                <a:latin typeface="Lucida Sans" pitchFamily="34" charset="0"/>
              </a:rPr>
              <a:t>Service </a:t>
            </a:r>
            <a:r>
              <a:rPr lang="en-GB" sz="2000" b="1" i="0" dirty="0">
                <a:solidFill>
                  <a:schemeClr val="bg1"/>
                </a:solidFill>
                <a:effectLst/>
                <a:latin typeface="Lucida Sans" panose="020B0602030504020204" pitchFamily="34" charset="0"/>
              </a:rPr>
              <a:t>• </a:t>
            </a:r>
            <a:r>
              <a:rPr kumimoji="0" lang="en-GB" sz="2000" b="1" i="0" u="none" strike="noStrike" kern="0" cap="none" spc="0" normalizeH="0" baseline="0" noProof="0" dirty="0">
                <a:ln>
                  <a:noFill/>
                </a:ln>
                <a:solidFill>
                  <a:schemeClr val="bg1"/>
                </a:solidFill>
                <a:effectLst/>
                <a:uLnTx/>
                <a:uFillTx/>
                <a:latin typeface="Lucida Sans" pitchFamily="34" charset="0"/>
                <a:ea typeface="+mn-ea"/>
                <a:cs typeface="+mn-cs"/>
              </a:rPr>
              <a:t>Safety </a:t>
            </a:r>
            <a:r>
              <a:rPr lang="en-GB" sz="2000" b="1" i="0" dirty="0">
                <a:solidFill>
                  <a:schemeClr val="bg1"/>
                </a:solidFill>
                <a:effectLst/>
                <a:latin typeface="Lucida Sans" panose="020B0602030504020204" pitchFamily="34" charset="0"/>
              </a:rPr>
              <a:t>• Quality • Innovation</a:t>
            </a:r>
            <a:endParaRPr lang="en-GB" sz="2000" b="1" dirty="0">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dirty="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3391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50154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17/09/2024</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17/09/2024</a:t>
            </a:fld>
            <a:endParaRPr lang="en-GB" dirty="0"/>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D1CB40-A0E7-471D-B0C9-1530BD631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999527"/>
            <a:ext cx="10486029" cy="963251"/>
          </a:xfrm>
          <a:prstGeom prst="rect">
            <a:avLst/>
          </a:prstGeom>
        </p:spPr>
      </p:pic>
      <p:sp>
        <p:nvSpPr>
          <p:cNvPr id="2" name="Title 1"/>
          <p:cNvSpPr>
            <a:spLocks noGrp="1"/>
          </p:cNvSpPr>
          <p:nvPr>
            <p:ph type="title" hasCustomPrompt="1"/>
          </p:nvPr>
        </p:nvSpPr>
        <p:spPr>
          <a:xfrm>
            <a:off x="516468" y="377828"/>
            <a:ext cx="11133667" cy="1243548"/>
          </a:xfrm>
        </p:spPr>
        <p:txBody>
          <a:bodyPr>
            <a:normAutofit/>
          </a:bodyPr>
          <a:lstStyle>
            <a:lvl1pPr>
              <a:defRPr sz="3200">
                <a:latin typeface="Lucida Sans" panose="020B0602030504020204" pitchFamily="34" charset="0"/>
              </a:defRPr>
            </a:lvl1pPr>
          </a:lstStyle>
          <a:p>
            <a:r>
              <a:rPr lang="en-US"/>
              <a:t>Slide Title</a:t>
            </a:r>
          </a:p>
        </p:txBody>
      </p:sp>
      <p:sp>
        <p:nvSpPr>
          <p:cNvPr id="3" name="Content Placeholder 2"/>
          <p:cNvSpPr>
            <a:spLocks noGrp="1"/>
          </p:cNvSpPr>
          <p:nvPr>
            <p:ph idx="1"/>
          </p:nvPr>
        </p:nvSpPr>
        <p:spPr>
          <a:xfrm>
            <a:off x="516468" y="1633629"/>
            <a:ext cx="11133667" cy="3978275"/>
          </a:xfrm>
        </p:spPr>
        <p:txBody>
          <a:bodyPr/>
          <a:lstStyle>
            <a:lvl1pPr>
              <a:spcBef>
                <a:spcPts val="0"/>
              </a:spcBef>
              <a:spcAft>
                <a:spcPts val="600"/>
              </a:spcAft>
              <a:defRPr sz="1800">
                <a:latin typeface="Lucida Sans" panose="020B0602030504020204" pitchFamily="34" charset="0"/>
              </a:defRPr>
            </a:lvl1pPr>
            <a:lvl2pPr>
              <a:spcBef>
                <a:spcPts val="0"/>
              </a:spcBef>
              <a:spcAft>
                <a:spcPts val="600"/>
              </a:spcAft>
              <a:defRPr sz="1600">
                <a:latin typeface="Lucida Sans" panose="020B0602030504020204" pitchFamily="34" charset="0"/>
              </a:defRPr>
            </a:lvl2pPr>
            <a:lvl3pPr>
              <a:spcBef>
                <a:spcPts val="0"/>
              </a:spcBef>
              <a:spcAft>
                <a:spcPts val="600"/>
              </a:spcAft>
              <a:defRPr sz="1400">
                <a:latin typeface="Lucida Sans" panose="020B0602030504020204" pitchFamily="34" charset="0"/>
              </a:defRPr>
            </a:lvl3pPr>
            <a:lvl4pPr>
              <a:defRPr>
                <a:latin typeface="Lucida Sans" panose="020B0602030504020204" pitchFamily="34" charset="0"/>
              </a:defRPr>
            </a:lvl4pPr>
            <a:lvl5pPr>
              <a:defRPr>
                <a:latin typeface="Lucida Sans" panose="020B0602030504020204" pitchFamily="34" charset="0"/>
              </a:defRPr>
            </a:lvl5pPr>
          </a:lstStyle>
          <a:p>
            <a:pPr lvl="0"/>
            <a:r>
              <a:rPr lang="en-US"/>
              <a:t>Edit Master text styles</a:t>
            </a:r>
          </a:p>
          <a:p>
            <a:pPr lvl="1"/>
            <a:r>
              <a:rPr lang="en-US"/>
              <a:t>Second level</a:t>
            </a:r>
          </a:p>
          <a:p>
            <a:pPr lvl="2"/>
            <a:r>
              <a:rPr lang="en-US"/>
              <a:t>Third level</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
        <p:nvSpPr>
          <p:cNvPr id="8" name="TextBox 7">
            <a:extLst>
              <a:ext uri="{FF2B5EF4-FFF2-40B4-BE49-F238E27FC236}">
                <a16:creationId xmlns:a16="http://schemas.microsoft.com/office/drawing/2014/main" id="{69E73EF8-89A9-4757-8512-71E03C286D72}"/>
              </a:ext>
            </a:extLst>
          </p:cNvPr>
          <p:cNvSpPr txBox="1">
            <a:spLocks noChangeAspect="1"/>
          </p:cNvSpPr>
          <p:nvPr userDrawn="1"/>
        </p:nvSpPr>
        <p:spPr>
          <a:xfrm>
            <a:off x="341114" y="6068521"/>
            <a:ext cx="4770325" cy="823302"/>
          </a:xfrm>
          <a:prstGeom prst="rect">
            <a:avLst/>
          </a:prstGeom>
          <a:noFill/>
        </p:spPr>
        <p:txBody>
          <a:bodyPr wrap="square" lIns="0" tIns="0" rIns="0" bIns="0" rtlCol="0">
            <a:spAutoFit/>
          </a:bodyPr>
          <a:lstStyle/>
          <a:p>
            <a:r>
              <a:rPr lang="en-GB" sz="1600" b="1" dirty="0">
                <a:latin typeface="Lucida Sans" panose="020B0602030504020204" pitchFamily="34" charset="0"/>
              </a:rPr>
              <a:t>TRAC Engineering</a:t>
            </a:r>
          </a:p>
          <a:p>
            <a:r>
              <a:rPr lang="en-GB" sz="1550" b="0" dirty="0">
                <a:solidFill>
                  <a:schemeClr val="tx1"/>
                </a:solidFill>
                <a:latin typeface="Lucida Sans" panose="020B0602030504020204" pitchFamily="34" charset="0"/>
              </a:rPr>
              <a:t>FIELD STAFF INDUCTION</a:t>
            </a:r>
          </a:p>
          <a:p>
            <a:r>
              <a:rPr lang="en-US" sz="1100" kern="1200" dirty="0">
                <a:solidFill>
                  <a:schemeClr val="tx1"/>
                </a:solidFill>
                <a:latin typeface="Lucida Sans" panose="020B0602030504020204" pitchFamily="34" charset="0"/>
                <a:ea typeface="+mn-ea"/>
                <a:cs typeface="+mn-cs"/>
              </a:rPr>
              <a:t>© </a:t>
            </a:r>
            <a:r>
              <a:rPr lang="en-US" sz="1100" b="0" baseline="0" dirty="0">
                <a:solidFill>
                  <a:schemeClr val="tx1"/>
                </a:solidFill>
                <a:latin typeface="Lucida Sans" panose="020B0602030504020204" pitchFamily="34" charset="0"/>
              </a:rPr>
              <a:t>TRAC International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baseline="0" dirty="0">
                <a:solidFill>
                  <a:schemeClr val="tx1"/>
                </a:solidFill>
                <a:latin typeface="Lucida Sans" panose="020B0602030504020204" pitchFamily="34" charset="0"/>
              </a:rPr>
              <a:t>TRACIND ENG 07 – Rev 09 – 21.01.2020</a:t>
            </a:r>
            <a:endParaRPr lang="en-US" sz="1550" b="0" dirty="0">
              <a:solidFill>
                <a:schemeClr val="tx1"/>
              </a:solidFill>
              <a:latin typeface="Lucida Sans" panose="020B0602030504020204" pitchFamily="34" charset="0"/>
            </a:endParaRPr>
          </a:p>
        </p:txBody>
      </p:sp>
    </p:spTree>
    <p:extLst>
      <p:ext uri="{BB962C8B-B14F-4D97-AF65-F5344CB8AC3E}">
        <p14:creationId xmlns:p14="http://schemas.microsoft.com/office/powerpoint/2010/main" val="38468830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234">
          <p15:clr>
            <a:srgbClr val="FBAE40"/>
          </p15:clr>
        </p15:guide>
        <p15:guide id="4" pos="5505">
          <p15:clr>
            <a:srgbClr val="FBAE40"/>
          </p15:clr>
        </p15:guide>
        <p15:guide id="5" orient="horz" pos="3538">
          <p15:clr>
            <a:srgbClr val="FBAE40"/>
          </p15:clr>
        </p15:guide>
        <p15:guide id="6" orient="horz" pos="102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D1CB40-A0E7-471D-B0C9-1530BD631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938959"/>
            <a:ext cx="10486029" cy="963251"/>
          </a:xfrm>
          <a:prstGeom prst="rect">
            <a:avLst/>
          </a:prstGeom>
        </p:spPr>
      </p:pic>
      <p:sp>
        <p:nvSpPr>
          <p:cNvPr id="2" name="Title 1"/>
          <p:cNvSpPr>
            <a:spLocks noGrp="1"/>
          </p:cNvSpPr>
          <p:nvPr>
            <p:ph type="title" hasCustomPrompt="1"/>
          </p:nvPr>
        </p:nvSpPr>
        <p:spPr>
          <a:xfrm>
            <a:off x="516468" y="377828"/>
            <a:ext cx="11133667" cy="1325563"/>
          </a:xfrm>
        </p:spPr>
        <p:txBody>
          <a:bodyPr>
            <a:normAutofit/>
          </a:bodyPr>
          <a:lstStyle>
            <a:lvl1pPr>
              <a:defRPr sz="3200">
                <a:latin typeface="Lucida Sans" panose="020B0602030504020204" pitchFamily="34" charset="0"/>
              </a:defRPr>
            </a:lvl1pPr>
          </a:lstStyle>
          <a:p>
            <a:r>
              <a:rPr lang="en-US"/>
              <a:t>Slide Title</a:t>
            </a:r>
          </a:p>
        </p:txBody>
      </p:sp>
      <p:sp>
        <p:nvSpPr>
          <p:cNvPr id="3" name="Content Placeholder 2"/>
          <p:cNvSpPr>
            <a:spLocks noGrp="1"/>
          </p:cNvSpPr>
          <p:nvPr>
            <p:ph idx="1"/>
          </p:nvPr>
        </p:nvSpPr>
        <p:spPr>
          <a:xfrm>
            <a:off x="516468" y="1633629"/>
            <a:ext cx="11133667" cy="3978275"/>
          </a:xfrm>
        </p:spPr>
        <p:txBody>
          <a:bodyPr/>
          <a:lstStyle>
            <a:lvl1pPr>
              <a:spcBef>
                <a:spcPts val="0"/>
              </a:spcBef>
              <a:spcAft>
                <a:spcPts val="600"/>
              </a:spcAft>
              <a:defRPr sz="1800">
                <a:latin typeface="Lucida Sans" panose="020B0602030504020204" pitchFamily="34" charset="0"/>
              </a:defRPr>
            </a:lvl1pPr>
            <a:lvl2pPr>
              <a:spcBef>
                <a:spcPts val="0"/>
              </a:spcBef>
              <a:spcAft>
                <a:spcPts val="600"/>
              </a:spcAft>
              <a:defRPr sz="1600">
                <a:latin typeface="Lucida Sans" panose="020B0602030504020204" pitchFamily="34" charset="0"/>
              </a:defRPr>
            </a:lvl2pPr>
            <a:lvl3pPr>
              <a:spcBef>
                <a:spcPts val="0"/>
              </a:spcBef>
              <a:spcAft>
                <a:spcPts val="600"/>
              </a:spcAft>
              <a:defRPr sz="1400">
                <a:latin typeface="Lucida Sans" panose="020B0602030504020204" pitchFamily="34" charset="0"/>
              </a:defRPr>
            </a:lvl3pPr>
            <a:lvl4pPr>
              <a:defRPr>
                <a:latin typeface="Lucida Sans" panose="020B0602030504020204" pitchFamily="34" charset="0"/>
              </a:defRPr>
            </a:lvl4pPr>
            <a:lvl5pPr>
              <a:defRPr>
                <a:latin typeface="Lucida Sans" panose="020B0602030504020204" pitchFamily="34" charset="0"/>
              </a:defRPr>
            </a:lvl5pPr>
          </a:lstStyle>
          <a:p>
            <a:pPr lvl="0"/>
            <a:r>
              <a:rPr lang="en-US" dirty="0"/>
              <a:t>Edit Master text styles</a:t>
            </a:r>
          </a:p>
          <a:p>
            <a:pPr lvl="1"/>
            <a:r>
              <a:rPr lang="en-US" dirty="0"/>
              <a:t>Second level</a:t>
            </a:r>
          </a:p>
          <a:p>
            <a:pPr lvl="2"/>
            <a:r>
              <a:rPr lang="en-US" dirty="0"/>
              <a:t>Third level</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
        <p:nvSpPr>
          <p:cNvPr id="12" name="TextBox 11">
            <a:extLst>
              <a:ext uri="{FF2B5EF4-FFF2-40B4-BE49-F238E27FC236}">
                <a16:creationId xmlns:a16="http://schemas.microsoft.com/office/drawing/2014/main" id="{D5F06CE8-FEC0-4AA0-8C0B-45EEDB93E064}"/>
              </a:ext>
            </a:extLst>
          </p:cNvPr>
          <p:cNvSpPr txBox="1">
            <a:spLocks noChangeAspect="1"/>
          </p:cNvSpPr>
          <p:nvPr userDrawn="1"/>
        </p:nvSpPr>
        <p:spPr>
          <a:xfrm>
            <a:off x="516468" y="5933869"/>
            <a:ext cx="4770325" cy="823302"/>
          </a:xfrm>
          <a:prstGeom prst="rect">
            <a:avLst/>
          </a:prstGeom>
          <a:noFill/>
        </p:spPr>
        <p:txBody>
          <a:bodyPr wrap="square" lIns="0" tIns="0" rIns="0" bIns="0" rtlCol="0">
            <a:spAutoFit/>
          </a:bodyPr>
          <a:lstStyle/>
          <a:p>
            <a:r>
              <a:rPr lang="en-GB" sz="1600" b="1" dirty="0">
                <a:latin typeface="Lucida Sans" panose="020B0602030504020204" pitchFamily="34" charset="0"/>
              </a:rPr>
              <a:t>TRAC Engineering</a:t>
            </a:r>
          </a:p>
          <a:p>
            <a:r>
              <a:rPr lang="en-GB" sz="1550" b="0" dirty="0">
                <a:solidFill>
                  <a:schemeClr val="tx1"/>
                </a:solidFill>
                <a:latin typeface="Lucida Sans" panose="020B0602030504020204" pitchFamily="34" charset="0"/>
              </a:rPr>
              <a:t>FIELD STAFF INDUCTION</a:t>
            </a:r>
          </a:p>
          <a:p>
            <a:r>
              <a:rPr lang="en-US" sz="1100" kern="1200" dirty="0">
                <a:solidFill>
                  <a:schemeClr val="tx1"/>
                </a:solidFill>
                <a:latin typeface="Lucida Sans" panose="020B0602030504020204" pitchFamily="34" charset="0"/>
                <a:ea typeface="+mn-ea"/>
                <a:cs typeface="+mn-cs"/>
              </a:rPr>
              <a:t>© </a:t>
            </a:r>
            <a:r>
              <a:rPr lang="en-US" sz="1100" b="0" baseline="0" dirty="0">
                <a:solidFill>
                  <a:schemeClr val="tx1"/>
                </a:solidFill>
                <a:latin typeface="Lucida Sans" panose="020B0602030504020204" pitchFamily="34" charset="0"/>
              </a:rPr>
              <a:t>TRAC </a:t>
            </a:r>
            <a:r>
              <a:rPr lang="en-US" sz="1100" b="0" baseline="0">
                <a:solidFill>
                  <a:schemeClr val="tx1"/>
                </a:solidFill>
                <a:latin typeface="Lucida Sans" panose="020B0602030504020204" pitchFamily="34" charset="0"/>
              </a:rPr>
              <a:t>International 2020</a:t>
            </a:r>
            <a:endParaRPr lang="en-US" sz="1100" b="0" baseline="0" dirty="0">
              <a:solidFill>
                <a:schemeClr val="tx1"/>
              </a:solidFill>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baseline="0" dirty="0">
                <a:solidFill>
                  <a:schemeClr val="tx1"/>
                </a:solidFill>
                <a:latin typeface="Lucida Sans" panose="020B0602030504020204" pitchFamily="34" charset="0"/>
              </a:rPr>
              <a:t>TRACIND ENG 07 – Rev 09 – 21.01.2020</a:t>
            </a:r>
            <a:endParaRPr lang="en-US" sz="1550" b="0" dirty="0">
              <a:solidFill>
                <a:schemeClr val="tx1"/>
              </a:solidFill>
              <a:latin typeface="Lucida Sans" panose="020B0602030504020204" pitchFamily="34" charset="0"/>
            </a:endParaRPr>
          </a:p>
        </p:txBody>
      </p:sp>
    </p:spTree>
    <p:extLst>
      <p:ext uri="{BB962C8B-B14F-4D97-AF65-F5344CB8AC3E}">
        <p14:creationId xmlns:p14="http://schemas.microsoft.com/office/powerpoint/2010/main" val="1131382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B8FD61-65F3-4852-847D-29C7DF9F7C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369" t="5103" r="14398" b="28030"/>
          <a:stretch/>
        </p:blipFill>
        <p:spPr>
          <a:xfrm>
            <a:off x="1778834" y="3556319"/>
            <a:ext cx="10413167" cy="3301683"/>
          </a:xfrm>
          <a:prstGeom prst="rect">
            <a:avLst/>
          </a:prstGeom>
        </p:spPr>
      </p:pic>
      <p:sp>
        <p:nvSpPr>
          <p:cNvPr id="6" name="Rectangle 5">
            <a:extLst>
              <a:ext uri="{FF2B5EF4-FFF2-40B4-BE49-F238E27FC236}">
                <a16:creationId xmlns:a16="http://schemas.microsoft.com/office/drawing/2014/main" id="{DF3894E1-BA23-4FDB-8B0C-085F0451895D}"/>
              </a:ext>
            </a:extLst>
          </p:cNvPr>
          <p:cNvSpPr/>
          <p:nvPr userDrawn="1"/>
        </p:nvSpPr>
        <p:spPr>
          <a:xfrm>
            <a:off x="-4658" y="0"/>
            <a:ext cx="1219666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Isosceles Triangle 7">
            <a:extLst>
              <a:ext uri="{FF2B5EF4-FFF2-40B4-BE49-F238E27FC236}">
                <a16:creationId xmlns:a16="http://schemas.microsoft.com/office/drawing/2014/main" id="{B977D2C4-16F7-4456-9206-E5BD9AC87A82}"/>
              </a:ext>
            </a:extLst>
          </p:cNvPr>
          <p:cNvSpPr/>
          <p:nvPr userDrawn="1"/>
        </p:nvSpPr>
        <p:spPr>
          <a:xfrm rot="5400000">
            <a:off x="1511351" y="3345763"/>
            <a:ext cx="2003679" cy="5026408"/>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Freeform: Shape 1">
            <a:extLst>
              <a:ext uri="{FF2B5EF4-FFF2-40B4-BE49-F238E27FC236}">
                <a16:creationId xmlns:a16="http://schemas.microsoft.com/office/drawing/2014/main" id="{B53B6ABD-75E0-44E1-A9CA-12CFD3767B24}"/>
              </a:ext>
            </a:extLst>
          </p:cNvPr>
          <p:cNvSpPr/>
          <p:nvPr userDrawn="1"/>
        </p:nvSpPr>
        <p:spPr>
          <a:xfrm>
            <a:off x="-4657" y="499962"/>
            <a:ext cx="9839656" cy="5544222"/>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9100" y="627280"/>
            <a:ext cx="2491179" cy="1008171"/>
          </a:xfrm>
          <a:prstGeom prst="rect">
            <a:avLst/>
          </a:prstGeom>
        </p:spPr>
      </p:pic>
      <p:pic>
        <p:nvPicPr>
          <p:cNvPr id="4" name="Picture 3">
            <a:extLst>
              <a:ext uri="{FF2B5EF4-FFF2-40B4-BE49-F238E27FC236}">
                <a16:creationId xmlns:a16="http://schemas.microsoft.com/office/drawing/2014/main" id="{3291441B-1036-4E48-93AF-637974A0A1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9101" y="627279"/>
            <a:ext cx="2491179" cy="1008172"/>
          </a:xfrm>
          <a:prstGeom prst="rect">
            <a:avLst/>
          </a:prstGeom>
        </p:spPr>
      </p:pic>
      <p:sp>
        <p:nvSpPr>
          <p:cNvPr id="5" name="Isosceles Triangle 4">
            <a:extLst>
              <a:ext uri="{FF2B5EF4-FFF2-40B4-BE49-F238E27FC236}">
                <a16:creationId xmlns:a16="http://schemas.microsoft.com/office/drawing/2014/main" id="{DBA26147-A77A-42E8-8493-0EB7DFBAE4BC}"/>
              </a:ext>
            </a:extLst>
          </p:cNvPr>
          <p:cNvSpPr/>
          <p:nvPr userDrawn="1"/>
        </p:nvSpPr>
        <p:spPr>
          <a:xfrm rot="5400000">
            <a:off x="384721" y="3447470"/>
            <a:ext cx="3025809" cy="37952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Isosceles Triangle 6">
            <a:extLst>
              <a:ext uri="{FF2B5EF4-FFF2-40B4-BE49-F238E27FC236}">
                <a16:creationId xmlns:a16="http://schemas.microsoft.com/office/drawing/2014/main" id="{C9D1A736-8822-4577-B0EB-76BF54B067C3}"/>
              </a:ext>
            </a:extLst>
          </p:cNvPr>
          <p:cNvSpPr/>
          <p:nvPr userDrawn="1"/>
        </p:nvSpPr>
        <p:spPr>
          <a:xfrm rot="16200000" flipH="1">
            <a:off x="8781472" y="1959481"/>
            <a:ext cx="3025809" cy="37952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63667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17/09/2024</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17/09/2024</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17/09/2024</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17/09/2024</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17/09/2024</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17/09/2024</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17/09/2024</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4.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dirty="0">
                <a:latin typeface="Lucida Sans" panose="020B0602030504020204" pitchFamily="34" charset="0"/>
              </a:rPr>
              <a:t>TRAC ENGINEERING</a:t>
            </a:r>
            <a:endParaRPr lang="en-US" sz="1400" b="1" baseline="0" dirty="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dirty="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dirty="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dirty="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dirty="0">
                <a:ln>
                  <a:noFill/>
                </a:ln>
                <a:solidFill>
                  <a:prstClr val="white"/>
                </a:solidFill>
                <a:effectLst/>
                <a:uLnTx/>
                <a:uFillTx/>
                <a:latin typeface="Lucida Sans" panose="020B0602030504020204" pitchFamily="34" charset="0"/>
                <a:ea typeface="+mn-ea"/>
                <a:cs typeface="+mn-cs"/>
              </a:rPr>
              <a:t>• Quality • Innovation</a:t>
            </a:r>
          </a:p>
          <a:p>
            <a:endParaRPr lang="en-GB" sz="1600" b="1" dirty="0">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dirty="0">
                <a:latin typeface="Lucida Sans" panose="020B0602030504020204" pitchFamily="34" charset="0"/>
              </a:rPr>
              <a:t>COSHH HSEQ CAMPAIGN</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6812B2-A3A2-4D5D-9E1B-9B66C04780BB}" type="datetimeFigureOut">
              <a:rPr lang="en-US" smtClean="0"/>
              <a:t>9/17/2024</a:t>
            </a:fld>
            <a:endParaRPr lang="en-US"/>
          </a:p>
        </p:txBody>
      </p:sp>
      <p:sp>
        <p:nvSpPr>
          <p:cNvPr id="5" name="Footer Placeholder 4"/>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D03B29-6228-471C-8BBD-E50D4B982016}" type="slidenum">
              <a:rPr lang="en-US" smtClean="0"/>
              <a:t>‹#›</a:t>
            </a:fld>
            <a:endParaRPr lang="en-US"/>
          </a:p>
        </p:txBody>
      </p:sp>
    </p:spTree>
    <p:extLst>
      <p:ext uri="{BB962C8B-B14F-4D97-AF65-F5344CB8AC3E}">
        <p14:creationId xmlns:p14="http://schemas.microsoft.com/office/powerpoint/2010/main" val="39026462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tracint.sharepoint.com/:w:/r/_layouts/15/Doc.aspx?sourcedoc=%7b51E65770-DB73-4EB9-85B2-FA5C675F7936%7d&amp;file=TRAC%20PROC%20C08.docx&amp;action=default&amp;mobileredirect=true&amp;DefaultItemOpen=1"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613FF41-BC1C-6E19-342D-316795568B8E}"/>
              </a:ext>
            </a:extLst>
          </p:cNvPr>
          <p:cNvSpPr>
            <a:spLocks noGrp="1"/>
          </p:cNvSpPr>
          <p:nvPr>
            <p:ph type="subTitle" idx="1"/>
          </p:nvPr>
        </p:nvSpPr>
        <p:spPr>
          <a:xfrm>
            <a:off x="755383" y="2730501"/>
            <a:ext cx="6679457" cy="698499"/>
          </a:xfrm>
        </p:spPr>
        <p:txBody>
          <a:bodyPr/>
          <a:lstStyle/>
          <a:p>
            <a:r>
              <a:rPr lang="en-GB" sz="2400" dirty="0">
                <a:solidFill>
                  <a:schemeClr val="tx1"/>
                </a:solidFill>
              </a:rPr>
              <a:t>COSHH</a:t>
            </a:r>
          </a:p>
          <a:p>
            <a:r>
              <a:rPr lang="en-GB" sz="1800" dirty="0">
                <a:solidFill>
                  <a:schemeClr val="tx1"/>
                </a:solidFill>
              </a:rPr>
              <a:t>HSEQ Campaign </a:t>
            </a:r>
            <a:endParaRPr lang="en-GB" dirty="0"/>
          </a:p>
        </p:txBody>
      </p:sp>
    </p:spTree>
    <p:extLst>
      <p:ext uri="{BB962C8B-B14F-4D97-AF65-F5344CB8AC3E}">
        <p14:creationId xmlns:p14="http://schemas.microsoft.com/office/powerpoint/2010/main" val="399693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F7FE1-54F1-C39D-2089-5194ADAC7BC9}"/>
              </a:ext>
            </a:extLst>
          </p:cNvPr>
          <p:cNvSpPr>
            <a:spLocks noGrp="1"/>
          </p:cNvSpPr>
          <p:nvPr>
            <p:ph type="title"/>
          </p:nvPr>
        </p:nvSpPr>
        <p:spPr/>
        <p:txBody>
          <a:bodyPr/>
          <a:lstStyle/>
          <a:p>
            <a:r>
              <a:rPr lang="en-GB" dirty="0"/>
              <a:t>Reporting</a:t>
            </a:r>
          </a:p>
        </p:txBody>
      </p:sp>
      <p:sp>
        <p:nvSpPr>
          <p:cNvPr id="3" name="Content Placeholder 2">
            <a:extLst>
              <a:ext uri="{FF2B5EF4-FFF2-40B4-BE49-F238E27FC236}">
                <a16:creationId xmlns:a16="http://schemas.microsoft.com/office/drawing/2014/main" id="{67F6833C-DD80-4B07-38F4-6B9EC26D11F3}"/>
              </a:ext>
            </a:extLst>
          </p:cNvPr>
          <p:cNvSpPr>
            <a:spLocks noGrp="1"/>
          </p:cNvSpPr>
          <p:nvPr>
            <p:ph idx="1"/>
          </p:nvPr>
        </p:nvSpPr>
        <p:spPr>
          <a:xfrm>
            <a:off x="838199" y="1825625"/>
            <a:ext cx="9102755" cy="4351338"/>
          </a:xfrm>
        </p:spPr>
        <p:txBody>
          <a:bodyPr>
            <a:normAutofit lnSpcReduction="10000"/>
          </a:bodyPr>
          <a:lstStyle/>
          <a:p>
            <a:pPr marL="0" indent="0">
              <a:buNone/>
            </a:pPr>
            <a:r>
              <a:rPr lang="en-GB" sz="1800" dirty="0"/>
              <a:t>You may worry about reporting an incident – due to:</a:t>
            </a:r>
          </a:p>
          <a:p>
            <a:r>
              <a:rPr lang="en-GB" sz="1800" dirty="0"/>
              <a:t>Fear of blame</a:t>
            </a:r>
          </a:p>
          <a:p>
            <a:r>
              <a:rPr lang="en-GB" sz="1800" dirty="0"/>
              <a:t>No clear procedures </a:t>
            </a:r>
          </a:p>
          <a:p>
            <a:r>
              <a:rPr lang="en-GB" sz="1800" dirty="0"/>
              <a:t>Habit </a:t>
            </a:r>
          </a:p>
          <a:p>
            <a:r>
              <a:rPr lang="en-GB" sz="1800" dirty="0"/>
              <a:t>Belief that there is no point (as nothing gets done about it) </a:t>
            </a:r>
          </a:p>
          <a:p>
            <a:r>
              <a:rPr lang="en-GB" sz="1800" dirty="0"/>
              <a:t>Can’t be bothered - as too much time wasted! </a:t>
            </a:r>
          </a:p>
          <a:p>
            <a:pPr marL="0" indent="0">
              <a:buNone/>
            </a:pPr>
            <a:endParaRPr lang="en-GB" sz="1800" dirty="0"/>
          </a:p>
          <a:p>
            <a:pPr marL="0" indent="0">
              <a:buNone/>
            </a:pPr>
            <a:r>
              <a:rPr lang="en-GB" sz="1800" b="1" u="sng" dirty="0"/>
              <a:t>This is not the case!</a:t>
            </a:r>
          </a:p>
          <a:p>
            <a:pPr marL="0" indent="0">
              <a:buNone/>
            </a:pPr>
            <a:r>
              <a:rPr lang="en-GB" sz="1800" dirty="0"/>
              <a:t>It is important that we are aware of accidents/incidents that occur,</a:t>
            </a:r>
          </a:p>
          <a:p>
            <a:pPr marL="0" indent="0">
              <a:buNone/>
            </a:pPr>
            <a:r>
              <a:rPr lang="en-GB" sz="1800" dirty="0"/>
              <a:t>no personnel will be reprimanded for reporting regardless of fault. </a:t>
            </a:r>
          </a:p>
          <a:p>
            <a:pPr marL="0" indent="0">
              <a:buNone/>
            </a:pPr>
            <a:endParaRPr lang="en-GB" sz="1800" dirty="0"/>
          </a:p>
          <a:p>
            <a:pPr marL="0" indent="0">
              <a:buNone/>
            </a:pPr>
            <a:r>
              <a:rPr lang="en-GB" sz="1800" b="1" dirty="0"/>
              <a:t>Failure to report an incident may result in disciplinary action. </a:t>
            </a:r>
          </a:p>
          <a:p>
            <a:pPr marL="0" indent="0">
              <a:buNone/>
            </a:pPr>
            <a:endParaRPr lang="en-GB" dirty="0"/>
          </a:p>
        </p:txBody>
      </p:sp>
      <p:pic>
        <p:nvPicPr>
          <p:cNvPr id="3074" name="Picture 2" descr="What is a close call? Anything that had the potential to cause injury or  damage but didn't… this time ppt download">
            <a:extLst>
              <a:ext uri="{FF2B5EF4-FFF2-40B4-BE49-F238E27FC236}">
                <a16:creationId xmlns:a16="http://schemas.microsoft.com/office/drawing/2014/main" id="{FB4CBD29-74C1-A83F-3656-E57D1A039A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247" t="18913" r="23445" b="3745"/>
          <a:stretch/>
        </p:blipFill>
        <p:spPr bwMode="auto">
          <a:xfrm>
            <a:off x="8577351" y="1690688"/>
            <a:ext cx="2776450" cy="29120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150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92B06-9723-BB99-58DB-C1F323C6D55D}"/>
              </a:ext>
            </a:extLst>
          </p:cNvPr>
          <p:cNvSpPr>
            <a:spLocks noGrp="1"/>
          </p:cNvSpPr>
          <p:nvPr>
            <p:ph type="title"/>
          </p:nvPr>
        </p:nvSpPr>
        <p:spPr/>
        <p:txBody>
          <a:bodyPr/>
          <a:lstStyle/>
          <a:p>
            <a:r>
              <a:rPr lang="en-GB" dirty="0"/>
              <a:t>COSHH Assessment</a:t>
            </a:r>
          </a:p>
        </p:txBody>
      </p:sp>
      <p:sp>
        <p:nvSpPr>
          <p:cNvPr id="3" name="Content Placeholder 2">
            <a:extLst>
              <a:ext uri="{FF2B5EF4-FFF2-40B4-BE49-F238E27FC236}">
                <a16:creationId xmlns:a16="http://schemas.microsoft.com/office/drawing/2014/main" id="{EF41ADAE-1996-0860-63E8-3D8D1618CAA5}"/>
              </a:ext>
            </a:extLst>
          </p:cNvPr>
          <p:cNvSpPr>
            <a:spLocks noGrp="1"/>
          </p:cNvSpPr>
          <p:nvPr>
            <p:ph idx="1"/>
          </p:nvPr>
        </p:nvSpPr>
        <p:spPr>
          <a:xfrm>
            <a:off x="838201" y="1825625"/>
            <a:ext cx="6693567" cy="4351338"/>
          </a:xfrm>
        </p:spPr>
        <p:txBody>
          <a:bodyPr/>
          <a:lstStyle/>
          <a:p>
            <a:pPr marL="0" indent="0">
              <a:buNone/>
            </a:pPr>
            <a:r>
              <a:rPr lang="en-GB" sz="1800" dirty="0">
                <a:latin typeface="Lucida Sans"/>
              </a:rPr>
              <a:t>All risks and hazards are managed in accordance with the </a:t>
            </a:r>
            <a:r>
              <a:rPr lang="en-GB" sz="1800" dirty="0">
                <a:latin typeface="Lucida Sans"/>
                <a:hlinkClick r:id="rId2" tooltip="https://tracint.sharepoint.com/:w:/r/_layouts/15/Doc.aspx?sourcedoc=%7B51E65770-DB73-4EB9-85B2-FA5C675F7936%7D&amp;file=TRAC%20PROC%20C08.docx&amp;action=default&amp;mobileredirect=true&amp;DefaultItemOpen=1">
                  <a:extLst>
                    <a:ext uri="{A12FA001-AC4F-418D-AE19-62706E023703}">
                      <ahyp:hlinkClr xmlns:ahyp="http://schemas.microsoft.com/office/drawing/2018/hyperlinkcolor" val="tx"/>
                    </a:ext>
                  </a:extLst>
                </a:hlinkClick>
              </a:rPr>
              <a:t>Risk Assessment Procedure</a:t>
            </a:r>
            <a:r>
              <a:rPr lang="en-GB" sz="1800" dirty="0">
                <a:latin typeface="Lucida Sans"/>
              </a:rPr>
              <a:t>. For hazardous substances we must carry out a specific COSHH Assessment.</a:t>
            </a:r>
          </a:p>
          <a:p>
            <a:pPr marL="0" indent="0">
              <a:buNone/>
            </a:pPr>
            <a:endParaRPr lang="en-GB" sz="1800" dirty="0">
              <a:latin typeface="Lucida Sans"/>
            </a:endParaRPr>
          </a:p>
          <a:p>
            <a:pPr marL="0" indent="0">
              <a:buNone/>
            </a:pPr>
            <a:r>
              <a:rPr lang="en-GB" sz="1800" dirty="0">
                <a:latin typeface="Lucida Sans"/>
              </a:rPr>
              <a:t>These are written using information provided by the substance manufacturer via the safety data sheet and are </a:t>
            </a:r>
            <a:r>
              <a:rPr lang="en-GB" sz="1800">
                <a:latin typeface="Lucida Sans"/>
              </a:rPr>
              <a:t>reviewed periodically.</a:t>
            </a:r>
          </a:p>
          <a:p>
            <a:pPr marL="0" indent="0">
              <a:buNone/>
            </a:pPr>
            <a:endParaRPr lang="en-GB" sz="1800" dirty="0">
              <a:latin typeface="Lucida Sans"/>
            </a:endParaRPr>
          </a:p>
          <a:p>
            <a:pPr marL="0" indent="0">
              <a:buNone/>
            </a:pPr>
            <a:r>
              <a:rPr lang="en-GB" sz="1800" dirty="0">
                <a:latin typeface="Lucida Sans"/>
              </a:rPr>
              <a:t>The COSHH Assessment documents the risks and controls. It includes hazard pictograms, workplace exposure limits, required PPE, and arrangements to deal with accidents, incidents or emergencies such as spills. These are available on all worksites where chemicals are being used.</a:t>
            </a:r>
          </a:p>
          <a:p>
            <a:pPr marL="0" indent="0">
              <a:buNone/>
            </a:pPr>
            <a:endParaRPr lang="en-GB" sz="1800" dirty="0">
              <a:latin typeface="Lucida Sans"/>
            </a:endParaRPr>
          </a:p>
        </p:txBody>
      </p:sp>
      <p:pic>
        <p:nvPicPr>
          <p:cNvPr id="5" name="Picture 4">
            <a:extLst>
              <a:ext uri="{FF2B5EF4-FFF2-40B4-BE49-F238E27FC236}">
                <a16:creationId xmlns:a16="http://schemas.microsoft.com/office/drawing/2014/main" id="{F765DA6B-DC93-A8C8-5364-220A21DFE321}"/>
              </a:ext>
            </a:extLst>
          </p:cNvPr>
          <p:cNvPicPr>
            <a:picLocks noChangeAspect="1"/>
          </p:cNvPicPr>
          <p:nvPr/>
        </p:nvPicPr>
        <p:blipFill>
          <a:blip r:embed="rId3"/>
          <a:stretch>
            <a:fillRect/>
          </a:stretch>
        </p:blipFill>
        <p:spPr>
          <a:xfrm>
            <a:off x="7531768" y="1930188"/>
            <a:ext cx="4082055" cy="4359476"/>
          </a:xfrm>
          <a:prstGeom prst="rect">
            <a:avLst/>
          </a:prstGeom>
          <a:effectLst>
            <a:outerShdw blurRad="50800" dist="38100" dir="5400000" algn="t" rotWithShape="0">
              <a:prstClr val="black">
                <a:alpha val="40000"/>
              </a:prstClr>
            </a:outerShdw>
          </a:effectLst>
          <a:scene3d>
            <a:camera prst="orthographicFront"/>
            <a:lightRig rig="threePt" dir="t"/>
          </a:scene3d>
          <a:sp3d prstMaterial="matte"/>
        </p:spPr>
      </p:pic>
    </p:spTree>
    <p:extLst>
      <p:ext uri="{BB962C8B-B14F-4D97-AF65-F5344CB8AC3E}">
        <p14:creationId xmlns:p14="http://schemas.microsoft.com/office/powerpoint/2010/main" val="654935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878DD-4E21-6F8C-4D42-3AF9B7F3BD0C}"/>
              </a:ext>
            </a:extLst>
          </p:cNvPr>
          <p:cNvSpPr>
            <a:spLocks noGrp="1"/>
          </p:cNvSpPr>
          <p:nvPr>
            <p:ph type="title"/>
          </p:nvPr>
        </p:nvSpPr>
        <p:spPr/>
        <p:txBody>
          <a:bodyPr/>
          <a:lstStyle/>
          <a:p>
            <a:r>
              <a:rPr lang="en-GB" dirty="0"/>
              <a:t>Chemicals in the home</a:t>
            </a:r>
          </a:p>
        </p:txBody>
      </p:sp>
      <p:sp>
        <p:nvSpPr>
          <p:cNvPr id="3" name="Content Placeholder 2">
            <a:extLst>
              <a:ext uri="{FF2B5EF4-FFF2-40B4-BE49-F238E27FC236}">
                <a16:creationId xmlns:a16="http://schemas.microsoft.com/office/drawing/2014/main" id="{64E0ED0F-468B-495D-9B21-6A680ED5A6B6}"/>
              </a:ext>
            </a:extLst>
          </p:cNvPr>
          <p:cNvSpPr>
            <a:spLocks noGrp="1"/>
          </p:cNvSpPr>
          <p:nvPr>
            <p:ph idx="1"/>
          </p:nvPr>
        </p:nvSpPr>
        <p:spPr>
          <a:xfrm>
            <a:off x="838200" y="1825625"/>
            <a:ext cx="6863255" cy="4351338"/>
          </a:xfrm>
        </p:spPr>
        <p:txBody>
          <a:bodyPr vert="horz" lIns="91440" tIns="45720" rIns="91440" bIns="45720" rtlCol="0" anchor="t">
            <a:normAutofit fontScale="92500"/>
          </a:bodyPr>
          <a:lstStyle/>
          <a:p>
            <a:pPr marL="0" indent="0">
              <a:buNone/>
            </a:pPr>
            <a:r>
              <a:rPr lang="en-GB" sz="1800" dirty="0">
                <a:latin typeface="Lucida Sans"/>
              </a:rPr>
              <a:t>While  COSHH only applies in the workplace remember that many chemical products in your home will carry the same risks; bleach, oven sprays, washing detergents, toilet cleaners etc.</a:t>
            </a:r>
          </a:p>
          <a:p>
            <a:pPr marL="0" indent="0">
              <a:buNone/>
            </a:pPr>
            <a:endParaRPr lang="en-GB" dirty="0"/>
          </a:p>
          <a:p>
            <a:pPr marL="0" indent="0">
              <a:buNone/>
            </a:pPr>
            <a:r>
              <a:rPr lang="en-GB" sz="1800" dirty="0">
                <a:latin typeface="Lucida Sans"/>
              </a:rPr>
              <a:t>Labels can help you identify the hazardous chemicals, tell you what the dangers are and advise how to use them safely. For this reason, it is important to retain the original packaging.</a:t>
            </a:r>
          </a:p>
          <a:p>
            <a:pPr marL="0" indent="0">
              <a:buNone/>
            </a:pPr>
            <a:endParaRPr lang="en-GB" sz="1800" dirty="0">
              <a:latin typeface="Lucida Sans"/>
            </a:endParaRPr>
          </a:p>
          <a:p>
            <a:pPr marL="0" indent="0">
              <a:buNone/>
            </a:pPr>
            <a:r>
              <a:rPr lang="en-GB" sz="1800" dirty="0">
                <a:latin typeface="Lucida Sans"/>
              </a:rPr>
              <a:t>Children are particularly at risk from household chemicals with under 5s being the most at risk from accidental poisoning*. For this reason, chemicals should be stored securely out of sight. </a:t>
            </a:r>
          </a:p>
          <a:p>
            <a:pPr marL="0" indent="0">
              <a:buNone/>
            </a:pPr>
            <a:endParaRPr lang="en-GB" sz="1800" dirty="0">
              <a:latin typeface="Lucida Sans"/>
            </a:endParaRPr>
          </a:p>
          <a:p>
            <a:pPr marL="0" indent="0">
              <a:buNone/>
            </a:pPr>
            <a:r>
              <a:rPr lang="en-GB" sz="900" dirty="0">
                <a:latin typeface="Lucida Sans"/>
              </a:rPr>
              <a:t>*https://www.nhs.uk/conditions/poisoning/</a:t>
            </a:r>
            <a:endParaRPr lang="en-GB" sz="900" dirty="0"/>
          </a:p>
          <a:p>
            <a:pPr marL="0" indent="0">
              <a:buNone/>
            </a:pPr>
            <a:endParaRPr lang="en-GB" dirty="0"/>
          </a:p>
        </p:txBody>
      </p:sp>
      <p:pic>
        <p:nvPicPr>
          <p:cNvPr id="8" name="Picture 7" descr="Bathroom cleaning supplies">
            <a:extLst>
              <a:ext uri="{FF2B5EF4-FFF2-40B4-BE49-F238E27FC236}">
                <a16:creationId xmlns:a16="http://schemas.microsoft.com/office/drawing/2014/main" id="{B01AF01C-4127-AA01-8F07-5218DBE96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4186" y="2324814"/>
            <a:ext cx="3365674" cy="2647825"/>
          </a:xfrm>
          <a:prstGeom prst="rect">
            <a:avLst/>
          </a:prstGeom>
        </p:spPr>
      </p:pic>
    </p:spTree>
    <p:extLst>
      <p:ext uri="{BB962C8B-B14F-4D97-AF65-F5344CB8AC3E}">
        <p14:creationId xmlns:p14="http://schemas.microsoft.com/office/powerpoint/2010/main" val="4278848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4BE1F-B75C-221B-B7CD-2C93096D1740}"/>
              </a:ext>
            </a:extLst>
          </p:cNvPr>
          <p:cNvSpPr>
            <a:spLocks noGrp="1"/>
          </p:cNvSpPr>
          <p:nvPr>
            <p:ph type="title"/>
          </p:nvPr>
        </p:nvSpPr>
        <p:spPr/>
        <p:txBody>
          <a:bodyPr/>
          <a:lstStyle/>
          <a:p>
            <a:r>
              <a:rPr lang="en-GB" dirty="0"/>
              <a:t>Safe disposal of chemicals</a:t>
            </a:r>
          </a:p>
        </p:txBody>
      </p:sp>
      <p:sp>
        <p:nvSpPr>
          <p:cNvPr id="3" name="Content Placeholder 2">
            <a:extLst>
              <a:ext uri="{FF2B5EF4-FFF2-40B4-BE49-F238E27FC236}">
                <a16:creationId xmlns:a16="http://schemas.microsoft.com/office/drawing/2014/main" id="{23330461-77B6-1E48-ED19-60B8D41F91FB}"/>
              </a:ext>
            </a:extLst>
          </p:cNvPr>
          <p:cNvSpPr>
            <a:spLocks noGrp="1"/>
          </p:cNvSpPr>
          <p:nvPr>
            <p:ph idx="1"/>
          </p:nvPr>
        </p:nvSpPr>
        <p:spPr>
          <a:xfrm>
            <a:off x="838201" y="1825625"/>
            <a:ext cx="7627070" cy="4351338"/>
          </a:xfrm>
        </p:spPr>
        <p:txBody>
          <a:bodyPr>
            <a:normAutofit fontScale="70000" lnSpcReduction="20000"/>
          </a:bodyPr>
          <a:lstStyle/>
          <a:p>
            <a:pPr marL="0" indent="0">
              <a:buNone/>
            </a:pPr>
            <a:r>
              <a:rPr lang="en-GB" dirty="0"/>
              <a:t>Disposing of household chemicals should be done in accordance with manufacturers guidelines. </a:t>
            </a:r>
          </a:p>
          <a:p>
            <a:pPr marL="0" indent="0">
              <a:buNone/>
            </a:pPr>
            <a:endParaRPr lang="en-GB" dirty="0"/>
          </a:p>
          <a:p>
            <a:pPr marL="0" indent="0">
              <a:buNone/>
            </a:pPr>
            <a:r>
              <a:rPr lang="en-GB" dirty="0"/>
              <a:t>Pouring some chemicals directly down the drain will have an environmental impact and could damage your pipes. Check your local authority website for information on disposal schemes available in your area. </a:t>
            </a:r>
          </a:p>
          <a:p>
            <a:pPr marL="0" indent="0">
              <a:buNone/>
            </a:pPr>
            <a:endParaRPr lang="en-GB" dirty="0"/>
          </a:p>
          <a:p>
            <a:pPr marL="0" indent="0">
              <a:buNone/>
            </a:pPr>
            <a:r>
              <a:rPr lang="en-GB" dirty="0"/>
              <a:t>Plastic cleaning product bottles are recyclable and will be accepted at most recycling points. Rinse and keep the label on and the lid on the bottle.</a:t>
            </a:r>
          </a:p>
          <a:p>
            <a:pPr marL="0" indent="0">
              <a:buNone/>
            </a:pPr>
            <a:endParaRPr lang="en-GB" dirty="0"/>
          </a:p>
          <a:p>
            <a:pPr marL="0" indent="0">
              <a:buNone/>
            </a:pPr>
            <a:r>
              <a:rPr lang="en-GB" dirty="0"/>
              <a:t>Do not forget about cloths or rags that have been used with chemicals. These should be washed or disposed of safely to avoid fire risk.</a:t>
            </a:r>
          </a:p>
        </p:txBody>
      </p:sp>
      <p:pic>
        <p:nvPicPr>
          <p:cNvPr id="7" name="Picture 6">
            <a:extLst>
              <a:ext uri="{FF2B5EF4-FFF2-40B4-BE49-F238E27FC236}">
                <a16:creationId xmlns:a16="http://schemas.microsoft.com/office/drawing/2014/main" id="{5BDA9306-0BC8-9C2E-16B7-1B0FFDA9C394}"/>
              </a:ext>
            </a:extLst>
          </p:cNvPr>
          <p:cNvPicPr>
            <a:picLocks noChangeAspect="1"/>
          </p:cNvPicPr>
          <p:nvPr/>
        </p:nvPicPr>
        <p:blipFill>
          <a:blip r:embed="rId2"/>
          <a:stretch>
            <a:fillRect/>
          </a:stretch>
        </p:blipFill>
        <p:spPr>
          <a:xfrm>
            <a:off x="8465271" y="1825625"/>
            <a:ext cx="3384410" cy="4049205"/>
          </a:xfrm>
          <a:prstGeom prst="rect">
            <a:avLst/>
          </a:prstGeom>
        </p:spPr>
      </p:pic>
    </p:spTree>
    <p:extLst>
      <p:ext uri="{BB962C8B-B14F-4D97-AF65-F5344CB8AC3E}">
        <p14:creationId xmlns:p14="http://schemas.microsoft.com/office/powerpoint/2010/main" val="2607259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dirty="0">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6BB5B-5F78-AC43-63C1-D91D65524549}"/>
              </a:ext>
            </a:extLst>
          </p:cNvPr>
          <p:cNvSpPr>
            <a:spLocks noGrp="1"/>
          </p:cNvSpPr>
          <p:nvPr>
            <p:ph type="title"/>
          </p:nvPr>
        </p:nvSpPr>
        <p:spPr/>
        <p:txBody>
          <a:bodyPr/>
          <a:lstStyle/>
          <a:p>
            <a:r>
              <a:rPr lang="en-GB" dirty="0"/>
              <a:t>What is COSHH?</a:t>
            </a:r>
          </a:p>
        </p:txBody>
      </p:sp>
      <p:sp>
        <p:nvSpPr>
          <p:cNvPr id="9" name="TextBox 8">
            <a:extLst>
              <a:ext uri="{FF2B5EF4-FFF2-40B4-BE49-F238E27FC236}">
                <a16:creationId xmlns:a16="http://schemas.microsoft.com/office/drawing/2014/main" id="{E70BCB70-C044-E882-73F8-AF05B6A77ED4}"/>
              </a:ext>
            </a:extLst>
          </p:cNvPr>
          <p:cNvSpPr txBox="1"/>
          <p:nvPr/>
        </p:nvSpPr>
        <p:spPr>
          <a:xfrm>
            <a:off x="760095" y="3238500"/>
            <a:ext cx="8288656" cy="211724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b="1" dirty="0">
                <a:latin typeface="Lucida Sans" panose="020B0602030504020204" pitchFamily="34" charset="0"/>
              </a:rPr>
              <a:t>COSHH</a:t>
            </a:r>
            <a:r>
              <a:rPr lang="en-GB" dirty="0">
                <a:latin typeface="Lucida Sans" panose="020B0602030504020204" pitchFamily="34" charset="0"/>
              </a:rPr>
              <a:t> stands for ‘Control of Substances Hazardous to Health’. </a:t>
            </a:r>
          </a:p>
          <a:p>
            <a:pPr marL="285750" indent="-285750">
              <a:lnSpc>
                <a:spcPct val="150000"/>
              </a:lnSpc>
              <a:buFont typeface="Arial" panose="020B0604020202020204" pitchFamily="34" charset="0"/>
              <a:buChar char="•"/>
            </a:pPr>
            <a:r>
              <a:rPr lang="en-GB" b="1" dirty="0">
                <a:latin typeface="Lucida Sans" panose="020B0602030504020204" pitchFamily="34" charset="0"/>
              </a:rPr>
              <a:t>COSHH</a:t>
            </a:r>
            <a:r>
              <a:rPr lang="en-GB" dirty="0">
                <a:latin typeface="Lucida Sans" panose="020B0602030504020204" pitchFamily="34" charset="0"/>
              </a:rPr>
              <a:t> is a set of regulations put in place to protect workers from ill health when working with specific substances and materials.</a:t>
            </a:r>
          </a:p>
          <a:p>
            <a:pPr marL="285750" indent="-285750">
              <a:lnSpc>
                <a:spcPct val="150000"/>
              </a:lnSpc>
              <a:buFont typeface="Arial" panose="020B0604020202020204" pitchFamily="34" charset="0"/>
              <a:buChar char="•"/>
            </a:pPr>
            <a:r>
              <a:rPr lang="en-GB" b="1" dirty="0">
                <a:latin typeface="Lucida Sans" panose="020B0602030504020204" pitchFamily="34" charset="0"/>
              </a:rPr>
              <a:t>COSHH</a:t>
            </a:r>
            <a:r>
              <a:rPr lang="en-GB" dirty="0">
                <a:latin typeface="Lucida Sans" panose="020B0602030504020204" pitchFamily="34" charset="0"/>
              </a:rPr>
              <a:t> was introduced to control the exposure of a business’ employees to hazardous substances in a work-place.</a:t>
            </a:r>
          </a:p>
        </p:txBody>
      </p:sp>
      <p:sp>
        <p:nvSpPr>
          <p:cNvPr id="3" name="TextBox 2">
            <a:extLst>
              <a:ext uri="{FF2B5EF4-FFF2-40B4-BE49-F238E27FC236}">
                <a16:creationId xmlns:a16="http://schemas.microsoft.com/office/drawing/2014/main" id="{5DEE3B71-A413-666F-A2E3-88A31701F80E}"/>
              </a:ext>
            </a:extLst>
          </p:cNvPr>
          <p:cNvSpPr txBox="1"/>
          <p:nvPr/>
        </p:nvSpPr>
        <p:spPr>
          <a:xfrm>
            <a:off x="838200" y="1951672"/>
            <a:ext cx="9629775" cy="1477328"/>
          </a:xfrm>
          <a:prstGeom prst="rect">
            <a:avLst/>
          </a:prstGeom>
          <a:noFill/>
        </p:spPr>
        <p:txBody>
          <a:bodyPr wrap="square" rtlCol="0">
            <a:spAutoFit/>
          </a:bodyPr>
          <a:lstStyle/>
          <a:p>
            <a:pPr marL="0" indent="0">
              <a:buNone/>
            </a:pPr>
            <a:r>
              <a:rPr lang="en-GB" sz="1800" dirty="0">
                <a:latin typeface="+mj-lt"/>
              </a:rPr>
              <a:t>In 2021, an estimated 12,000 workers in the UK died from lung diseases linked to exposures at work.*</a:t>
            </a:r>
          </a:p>
          <a:p>
            <a:pPr marL="0" indent="0">
              <a:buNone/>
            </a:pPr>
            <a:r>
              <a:rPr lang="en-GB" sz="1800" dirty="0">
                <a:latin typeface="+mj-lt"/>
              </a:rPr>
              <a:t>COSHH aims to keep employees out of harm’s way and reduce the number of work-related injuries and health condition across the UK.</a:t>
            </a:r>
          </a:p>
          <a:p>
            <a:endParaRPr lang="en-GB" dirty="0"/>
          </a:p>
        </p:txBody>
      </p:sp>
      <p:sp>
        <p:nvSpPr>
          <p:cNvPr id="4" name="TextBox 3">
            <a:extLst>
              <a:ext uri="{FF2B5EF4-FFF2-40B4-BE49-F238E27FC236}">
                <a16:creationId xmlns:a16="http://schemas.microsoft.com/office/drawing/2014/main" id="{67DD0AC6-4466-5BE0-5118-D4B3723FCB2E}"/>
              </a:ext>
            </a:extLst>
          </p:cNvPr>
          <p:cNvSpPr txBox="1"/>
          <p:nvPr/>
        </p:nvSpPr>
        <p:spPr>
          <a:xfrm>
            <a:off x="9048751" y="5994172"/>
            <a:ext cx="3105150" cy="215444"/>
          </a:xfrm>
          <a:prstGeom prst="rect">
            <a:avLst/>
          </a:prstGeom>
          <a:noFill/>
        </p:spPr>
        <p:txBody>
          <a:bodyPr wrap="square" rtlCol="0">
            <a:spAutoFit/>
          </a:bodyPr>
          <a:lstStyle/>
          <a:p>
            <a:r>
              <a:rPr lang="en-GB" sz="800" dirty="0"/>
              <a:t>* https://www.hse.gov.uk/statistics/overall/hssh2021.pdf</a:t>
            </a:r>
          </a:p>
        </p:txBody>
      </p:sp>
    </p:spTree>
    <p:extLst>
      <p:ext uri="{BB962C8B-B14F-4D97-AF65-F5344CB8AC3E}">
        <p14:creationId xmlns:p14="http://schemas.microsoft.com/office/powerpoint/2010/main" val="4063511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D6F5C-80ED-FEBF-08D9-A800B6F40345}"/>
              </a:ext>
            </a:extLst>
          </p:cNvPr>
          <p:cNvSpPr>
            <a:spLocks noGrp="1"/>
          </p:cNvSpPr>
          <p:nvPr>
            <p:ph type="title"/>
          </p:nvPr>
        </p:nvSpPr>
        <p:spPr/>
        <p:txBody>
          <a:bodyPr/>
          <a:lstStyle/>
          <a:p>
            <a:r>
              <a:rPr lang="en-GB" dirty="0"/>
              <a:t>What is a ‘substance hazardous to health’?</a:t>
            </a:r>
          </a:p>
        </p:txBody>
      </p:sp>
      <p:sp>
        <p:nvSpPr>
          <p:cNvPr id="3" name="Content Placeholder 2">
            <a:extLst>
              <a:ext uri="{FF2B5EF4-FFF2-40B4-BE49-F238E27FC236}">
                <a16:creationId xmlns:a16="http://schemas.microsoft.com/office/drawing/2014/main" id="{E4E060AF-C5F3-28BD-6A25-9ACEA57819CB}"/>
              </a:ext>
            </a:extLst>
          </p:cNvPr>
          <p:cNvSpPr>
            <a:spLocks noGrp="1"/>
          </p:cNvSpPr>
          <p:nvPr>
            <p:ph idx="1"/>
          </p:nvPr>
        </p:nvSpPr>
        <p:spPr>
          <a:xfrm>
            <a:off x="838200" y="1863725"/>
            <a:ext cx="9820275" cy="4351338"/>
          </a:xfrm>
        </p:spPr>
        <p:txBody>
          <a:bodyPr>
            <a:normAutofit fontScale="92500" lnSpcReduction="10000"/>
          </a:bodyPr>
          <a:lstStyle/>
          <a:p>
            <a:pPr marL="0" indent="0">
              <a:buNone/>
            </a:pPr>
            <a:r>
              <a:rPr lang="en-GB" sz="1800" b="1" dirty="0"/>
              <a:t>COSHH covers substances that are hazardous to health. Substances can take many forms and include:</a:t>
            </a:r>
          </a:p>
          <a:p>
            <a:pPr marL="0" indent="0">
              <a:buNone/>
            </a:pPr>
            <a:endParaRPr lang="en-GB" sz="1100" b="1" dirty="0"/>
          </a:p>
          <a:p>
            <a:r>
              <a:rPr lang="en-GB" sz="1800" dirty="0"/>
              <a:t>Chemicals</a:t>
            </a:r>
          </a:p>
          <a:p>
            <a:r>
              <a:rPr lang="en-GB" sz="1800" dirty="0"/>
              <a:t>Products containing chemicals</a:t>
            </a:r>
          </a:p>
          <a:p>
            <a:r>
              <a:rPr lang="en-GB" sz="1800" dirty="0"/>
              <a:t>Fumes</a:t>
            </a:r>
          </a:p>
          <a:p>
            <a:r>
              <a:rPr lang="en-GB" sz="1800" dirty="0"/>
              <a:t>Dusts</a:t>
            </a:r>
          </a:p>
          <a:p>
            <a:r>
              <a:rPr lang="en-GB" sz="1800" dirty="0"/>
              <a:t>Vapours</a:t>
            </a:r>
          </a:p>
          <a:p>
            <a:r>
              <a:rPr lang="en-GB" sz="1800" dirty="0"/>
              <a:t>Mists</a:t>
            </a:r>
          </a:p>
          <a:p>
            <a:r>
              <a:rPr lang="en-GB" sz="1800" dirty="0"/>
              <a:t>Nanotechnology</a:t>
            </a:r>
          </a:p>
          <a:p>
            <a:r>
              <a:rPr lang="en-GB" sz="1800" dirty="0"/>
              <a:t>Gases and asphyxiating gases</a:t>
            </a:r>
          </a:p>
          <a:p>
            <a:r>
              <a:rPr lang="en-GB" sz="1800" dirty="0"/>
              <a:t>Biological agents</a:t>
            </a:r>
          </a:p>
          <a:p>
            <a:r>
              <a:rPr lang="en-GB" sz="1800" dirty="0"/>
              <a:t>Germs that cause diseases (such as leptospirosis or legionnaires diseases and germs used in laboratories)</a:t>
            </a:r>
          </a:p>
        </p:txBody>
      </p:sp>
      <p:pic>
        <p:nvPicPr>
          <p:cNvPr id="1026" name="Picture 2" descr="COSHH in Decorating - Road To Learning">
            <a:extLst>
              <a:ext uri="{FF2B5EF4-FFF2-40B4-BE49-F238E27FC236}">
                <a16:creationId xmlns:a16="http://schemas.microsoft.com/office/drawing/2014/main" id="{550C631F-7A3E-8B82-DA5F-7A3F46171B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7040" y="1595659"/>
            <a:ext cx="4124960" cy="439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336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39C22-9BA4-E050-8F9D-9D0FD568D7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6E1083-FBAB-C6BF-D79F-C528294E034A}"/>
              </a:ext>
            </a:extLst>
          </p:cNvPr>
          <p:cNvSpPr>
            <a:spLocks noGrp="1"/>
          </p:cNvSpPr>
          <p:nvPr>
            <p:ph type="title"/>
          </p:nvPr>
        </p:nvSpPr>
        <p:spPr/>
        <p:txBody>
          <a:bodyPr/>
          <a:lstStyle/>
          <a:p>
            <a:r>
              <a:rPr lang="en-GB" dirty="0"/>
              <a:t>What is a ‘substance hazardous to health’?</a:t>
            </a:r>
          </a:p>
        </p:txBody>
      </p:sp>
      <p:sp>
        <p:nvSpPr>
          <p:cNvPr id="3" name="Content Placeholder 2">
            <a:extLst>
              <a:ext uri="{FF2B5EF4-FFF2-40B4-BE49-F238E27FC236}">
                <a16:creationId xmlns:a16="http://schemas.microsoft.com/office/drawing/2014/main" id="{240CD4A4-9207-A99A-5937-4C61D0543372}"/>
              </a:ext>
            </a:extLst>
          </p:cNvPr>
          <p:cNvSpPr>
            <a:spLocks noGrp="1"/>
          </p:cNvSpPr>
          <p:nvPr>
            <p:ph idx="1"/>
          </p:nvPr>
        </p:nvSpPr>
        <p:spPr>
          <a:xfrm>
            <a:off x="838200" y="2035175"/>
            <a:ext cx="9744075" cy="1851025"/>
          </a:xfrm>
        </p:spPr>
        <p:txBody>
          <a:bodyPr>
            <a:normAutofit/>
          </a:bodyPr>
          <a:lstStyle/>
          <a:p>
            <a:r>
              <a:rPr lang="en-GB" sz="1800" dirty="0"/>
              <a:t>Any substance with the potential to cause harm can be considered hazardous. </a:t>
            </a:r>
          </a:p>
          <a:p>
            <a:r>
              <a:rPr lang="en-GB" sz="1800" dirty="0"/>
              <a:t>They may be classed as an irritant, corrosive, toxic or a health hazard depending on the danger they present.</a:t>
            </a:r>
          </a:p>
          <a:p>
            <a:r>
              <a:rPr lang="en-GB" sz="1800" dirty="0"/>
              <a:t>Dangerous substances can cause health issues when they come into contact with the skin or eyes and when they are inhaled, swallowed or injected. </a:t>
            </a:r>
          </a:p>
          <a:p>
            <a:pPr marL="0" indent="0">
              <a:buNone/>
            </a:pPr>
            <a:endParaRPr lang="en-GB" sz="1800" dirty="0"/>
          </a:p>
          <a:p>
            <a:pPr marL="0" indent="0">
              <a:buNone/>
            </a:pPr>
            <a:endParaRPr lang="en-GB" sz="1800" dirty="0"/>
          </a:p>
        </p:txBody>
      </p:sp>
      <p:sp>
        <p:nvSpPr>
          <p:cNvPr id="4" name="TextBox 3">
            <a:extLst>
              <a:ext uri="{FF2B5EF4-FFF2-40B4-BE49-F238E27FC236}">
                <a16:creationId xmlns:a16="http://schemas.microsoft.com/office/drawing/2014/main" id="{8A25C79B-08A9-A809-FC1D-E23DB0AB0F6E}"/>
              </a:ext>
            </a:extLst>
          </p:cNvPr>
          <p:cNvSpPr txBox="1"/>
          <p:nvPr/>
        </p:nvSpPr>
        <p:spPr>
          <a:xfrm>
            <a:off x="933450" y="4591050"/>
            <a:ext cx="9744075" cy="923330"/>
          </a:xfrm>
          <a:prstGeom prst="rect">
            <a:avLst/>
          </a:prstGeom>
          <a:noFill/>
          <a:ln w="34925">
            <a:solidFill>
              <a:srgbClr val="FF0000"/>
            </a:solidFill>
            <a:prstDash val="lgDash"/>
            <a:extLst>
              <a:ext uri="{C807C97D-BFC1-408E-A445-0C87EB9F89A2}">
                <ask:lineSketchStyleProps xmlns:ask="http://schemas.microsoft.com/office/drawing/2018/sketchyshapes" sd="2650216993">
                  <a:custGeom>
                    <a:avLst/>
                    <a:gdLst>
                      <a:gd name="connsiteX0" fmla="*/ 0 w 9982200"/>
                      <a:gd name="connsiteY0" fmla="*/ 0 h 1851025"/>
                      <a:gd name="connsiteX1" fmla="*/ 9982200 w 9982200"/>
                      <a:gd name="connsiteY1" fmla="*/ 0 h 1851025"/>
                      <a:gd name="connsiteX2" fmla="*/ 9982200 w 9982200"/>
                      <a:gd name="connsiteY2" fmla="*/ 1851025 h 1851025"/>
                      <a:gd name="connsiteX3" fmla="*/ 0 w 9982200"/>
                      <a:gd name="connsiteY3" fmla="*/ 1851025 h 1851025"/>
                      <a:gd name="connsiteX4" fmla="*/ 0 w 9982200"/>
                      <a:gd name="connsiteY4" fmla="*/ 0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82200" h="1851025" extrusionOk="0">
                        <a:moveTo>
                          <a:pt x="0" y="0"/>
                        </a:moveTo>
                        <a:cubicBezTo>
                          <a:pt x="2264417" y="-5264"/>
                          <a:pt x="7124539" y="84467"/>
                          <a:pt x="9982200" y="0"/>
                        </a:cubicBezTo>
                        <a:cubicBezTo>
                          <a:pt x="9945057" y="251750"/>
                          <a:pt x="9872729" y="1129788"/>
                          <a:pt x="9982200" y="1851025"/>
                        </a:cubicBezTo>
                        <a:cubicBezTo>
                          <a:pt x="5028003" y="1957345"/>
                          <a:pt x="4590006" y="1843376"/>
                          <a:pt x="0" y="1851025"/>
                        </a:cubicBezTo>
                        <a:cubicBezTo>
                          <a:pt x="41358" y="1232481"/>
                          <a:pt x="-160007" y="858116"/>
                          <a:pt x="0" y="0"/>
                        </a:cubicBezTo>
                        <a:close/>
                      </a:path>
                    </a:pathLst>
                  </a:custGeom>
                  <ask:type>
                    <ask:lineSketchNone/>
                  </ask:type>
                </ask:lineSketchStyleProps>
              </a:ext>
            </a:extLst>
          </a:ln>
        </p:spPr>
        <p:txBody>
          <a:bodyPr wrap="square" rtlCol="0">
            <a:spAutoFit/>
          </a:bodyPr>
          <a:lstStyle/>
          <a:p>
            <a:r>
              <a:rPr lang="en-GB" dirty="0"/>
              <a:t>Other types of hazardous substances include lead, asbestos and radioactive elements, but COSHH Regulations don’t cover these. These have their own specific regulations that need to be followed.</a:t>
            </a:r>
          </a:p>
        </p:txBody>
      </p:sp>
    </p:spTree>
    <p:extLst>
      <p:ext uri="{BB962C8B-B14F-4D97-AF65-F5344CB8AC3E}">
        <p14:creationId xmlns:p14="http://schemas.microsoft.com/office/powerpoint/2010/main" val="3546028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217D4-7CD4-DD94-F9F6-34B98A9A9EA5}"/>
              </a:ext>
            </a:extLst>
          </p:cNvPr>
          <p:cNvSpPr>
            <a:spLocks noGrp="1"/>
          </p:cNvSpPr>
          <p:nvPr>
            <p:ph type="title"/>
          </p:nvPr>
        </p:nvSpPr>
        <p:spPr/>
        <p:txBody>
          <a:bodyPr/>
          <a:lstStyle/>
          <a:p>
            <a:r>
              <a:rPr lang="en-GB" dirty="0"/>
              <a:t>Employers responsibilities</a:t>
            </a:r>
          </a:p>
        </p:txBody>
      </p:sp>
      <p:sp>
        <p:nvSpPr>
          <p:cNvPr id="3" name="Content Placeholder 2">
            <a:extLst>
              <a:ext uri="{FF2B5EF4-FFF2-40B4-BE49-F238E27FC236}">
                <a16:creationId xmlns:a16="http://schemas.microsoft.com/office/drawing/2014/main" id="{D45E12D0-4FED-8E80-A8AB-AAE601D7471F}"/>
              </a:ext>
            </a:extLst>
          </p:cNvPr>
          <p:cNvSpPr>
            <a:spLocks noGrp="1"/>
          </p:cNvSpPr>
          <p:nvPr>
            <p:ph idx="1"/>
          </p:nvPr>
        </p:nvSpPr>
        <p:spPr/>
        <p:txBody>
          <a:bodyPr>
            <a:normAutofit/>
          </a:bodyPr>
          <a:lstStyle/>
          <a:p>
            <a:pPr marL="0" indent="0">
              <a:buNone/>
            </a:pPr>
            <a:r>
              <a:rPr lang="en-GB" sz="1800" b="1" dirty="0"/>
              <a:t>Employers have a number of key responsibilities regarding COSHH laws. </a:t>
            </a:r>
          </a:p>
          <a:p>
            <a:pPr marL="0" indent="0">
              <a:buNone/>
            </a:pPr>
            <a:r>
              <a:rPr lang="en-GB" sz="1800" b="1" dirty="0"/>
              <a:t>These include:</a:t>
            </a:r>
          </a:p>
          <a:p>
            <a:pPr marL="0" indent="0">
              <a:buNone/>
            </a:pPr>
            <a:endParaRPr lang="en-GB" sz="1800" b="1" dirty="0"/>
          </a:p>
          <a:p>
            <a:r>
              <a:rPr lang="en-GB" sz="1800" b="1" dirty="0"/>
              <a:t>Exposure – </a:t>
            </a:r>
            <a:r>
              <a:rPr lang="en-GB" sz="1800" dirty="0"/>
              <a:t>Employers must prevent or control exposure to hazardous substances. This can include the provision of appropriate PPE where necessary.</a:t>
            </a:r>
          </a:p>
          <a:p>
            <a:r>
              <a:rPr lang="en-GB" sz="1800" b="1" dirty="0"/>
              <a:t>Control measures – </a:t>
            </a:r>
            <a:r>
              <a:rPr lang="en-GB" sz="1800" dirty="0"/>
              <a:t>Implement control measures around hazardous substances and ensure these are maintained and kept up to date, in full working order and clean where appropriate.</a:t>
            </a:r>
          </a:p>
          <a:p>
            <a:r>
              <a:rPr lang="en-GB" sz="1800" b="1" dirty="0"/>
              <a:t>Instruction – </a:t>
            </a:r>
            <a:r>
              <a:rPr lang="en-GB" sz="1800" dirty="0"/>
              <a:t>Provide employees with information, instruction and training around working with hazardous substances.</a:t>
            </a:r>
          </a:p>
          <a:p>
            <a:r>
              <a:rPr lang="en-GB" sz="1800" b="1" dirty="0"/>
              <a:t>Procedures – </a:t>
            </a:r>
            <a:r>
              <a:rPr lang="en-GB" sz="1800" dirty="0"/>
              <a:t>Having procedures in place to deal with accidents and emergencies relating to hazardous substances.</a:t>
            </a:r>
          </a:p>
        </p:txBody>
      </p:sp>
    </p:spTree>
    <p:extLst>
      <p:ext uri="{BB962C8B-B14F-4D97-AF65-F5344CB8AC3E}">
        <p14:creationId xmlns:p14="http://schemas.microsoft.com/office/powerpoint/2010/main" val="1397484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DF502-F670-38FC-C398-AFD5885CCE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1F506-2B65-4118-0ACD-F9385F912747}"/>
              </a:ext>
            </a:extLst>
          </p:cNvPr>
          <p:cNvSpPr>
            <a:spLocks noGrp="1"/>
          </p:cNvSpPr>
          <p:nvPr>
            <p:ph type="title"/>
          </p:nvPr>
        </p:nvSpPr>
        <p:spPr/>
        <p:txBody>
          <a:bodyPr/>
          <a:lstStyle/>
          <a:p>
            <a:r>
              <a:rPr lang="en-GB" dirty="0"/>
              <a:t>Employers responsibilities</a:t>
            </a:r>
          </a:p>
        </p:txBody>
      </p:sp>
      <p:sp>
        <p:nvSpPr>
          <p:cNvPr id="3" name="Content Placeholder 2">
            <a:extLst>
              <a:ext uri="{FF2B5EF4-FFF2-40B4-BE49-F238E27FC236}">
                <a16:creationId xmlns:a16="http://schemas.microsoft.com/office/drawing/2014/main" id="{EAC70955-E7A7-90D8-FD0A-4C6D3E730A38}"/>
              </a:ext>
            </a:extLst>
          </p:cNvPr>
          <p:cNvSpPr>
            <a:spLocks noGrp="1"/>
          </p:cNvSpPr>
          <p:nvPr>
            <p:ph idx="1"/>
          </p:nvPr>
        </p:nvSpPr>
        <p:spPr/>
        <p:txBody>
          <a:bodyPr>
            <a:normAutofit/>
          </a:bodyPr>
          <a:lstStyle/>
          <a:p>
            <a:pPr marL="0" indent="0">
              <a:buNone/>
            </a:pPr>
            <a:r>
              <a:rPr lang="en-GB" sz="1800" b="1" dirty="0"/>
              <a:t>Employers have a number of key responsibilities regarding COSHH laws. </a:t>
            </a:r>
          </a:p>
          <a:p>
            <a:pPr marL="0" indent="0">
              <a:buNone/>
            </a:pPr>
            <a:r>
              <a:rPr lang="en-GB" sz="1800" b="1" dirty="0"/>
              <a:t>These include:</a:t>
            </a:r>
          </a:p>
          <a:p>
            <a:pPr marL="0" indent="0">
              <a:buNone/>
            </a:pPr>
            <a:endParaRPr lang="en-GB" sz="1800" b="1" dirty="0"/>
          </a:p>
          <a:p>
            <a:r>
              <a:rPr lang="en-GB" sz="1800" b="1" dirty="0"/>
              <a:t>Surveillance – </a:t>
            </a:r>
            <a:r>
              <a:rPr lang="en-GB" sz="1800" dirty="0"/>
              <a:t>Ensure employees exposed to hazardous substances are under adequate surveillance.</a:t>
            </a:r>
          </a:p>
          <a:p>
            <a:r>
              <a:rPr lang="en-GB" sz="1800" b="1" dirty="0"/>
              <a:t>Risk assessments </a:t>
            </a:r>
            <a:r>
              <a:rPr lang="en-GB" sz="1800" dirty="0"/>
              <a:t>– Carry out COSHH risk assessments.</a:t>
            </a:r>
          </a:p>
          <a:p>
            <a:r>
              <a:rPr lang="en-GB" sz="1800" b="1" dirty="0"/>
              <a:t>Limits</a:t>
            </a:r>
            <a:r>
              <a:rPr lang="en-GB" sz="1800" dirty="0"/>
              <a:t> – Ensure the use of hazardous substances doesn’t exceed the Workplace Exposure Limit (WEL)</a:t>
            </a:r>
          </a:p>
          <a:p>
            <a:r>
              <a:rPr lang="en-GB" sz="1800" b="1" dirty="0"/>
              <a:t>Supervision</a:t>
            </a:r>
            <a:r>
              <a:rPr lang="en-GB" sz="1800" dirty="0"/>
              <a:t> – Check employees are carrying out tasks as they are supposed to.</a:t>
            </a:r>
          </a:p>
          <a:p>
            <a:endParaRPr lang="en-GB" sz="1800" dirty="0"/>
          </a:p>
        </p:txBody>
      </p:sp>
    </p:spTree>
    <p:extLst>
      <p:ext uri="{BB962C8B-B14F-4D97-AF65-F5344CB8AC3E}">
        <p14:creationId xmlns:p14="http://schemas.microsoft.com/office/powerpoint/2010/main" val="2555201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0F5D3-535C-3C11-C378-2693A495D431}"/>
              </a:ext>
            </a:extLst>
          </p:cNvPr>
          <p:cNvSpPr>
            <a:spLocks noGrp="1"/>
          </p:cNvSpPr>
          <p:nvPr>
            <p:ph type="title"/>
          </p:nvPr>
        </p:nvSpPr>
        <p:spPr/>
        <p:txBody>
          <a:bodyPr/>
          <a:lstStyle/>
          <a:p>
            <a:r>
              <a:rPr lang="en-GB" dirty="0"/>
              <a:t>Employee responsibilities</a:t>
            </a:r>
          </a:p>
        </p:txBody>
      </p:sp>
      <p:sp>
        <p:nvSpPr>
          <p:cNvPr id="3" name="Content Placeholder 2">
            <a:extLst>
              <a:ext uri="{FF2B5EF4-FFF2-40B4-BE49-F238E27FC236}">
                <a16:creationId xmlns:a16="http://schemas.microsoft.com/office/drawing/2014/main" id="{85BD26B9-1B96-C7FF-DEA6-02E86268D935}"/>
              </a:ext>
            </a:extLst>
          </p:cNvPr>
          <p:cNvSpPr>
            <a:spLocks noGrp="1"/>
          </p:cNvSpPr>
          <p:nvPr>
            <p:ph idx="1"/>
          </p:nvPr>
        </p:nvSpPr>
        <p:spPr/>
        <p:txBody>
          <a:bodyPr>
            <a:normAutofit/>
          </a:bodyPr>
          <a:lstStyle/>
          <a:p>
            <a:pPr marL="0" indent="0">
              <a:buNone/>
            </a:pPr>
            <a:r>
              <a:rPr lang="en-GB" sz="1800" b="1" dirty="0"/>
              <a:t>Employees have the responsibility to ensure that tasks are carried out safely to ensure no harm comes to themselves or others. </a:t>
            </a:r>
          </a:p>
          <a:p>
            <a:pPr marL="0" indent="0">
              <a:buNone/>
            </a:pPr>
            <a:r>
              <a:rPr lang="en-GB" sz="1800" b="1" dirty="0"/>
              <a:t>These include:</a:t>
            </a:r>
          </a:p>
          <a:p>
            <a:endParaRPr lang="en-GB" sz="1800" b="1" dirty="0"/>
          </a:p>
          <a:p>
            <a:r>
              <a:rPr lang="en-GB" sz="1800" b="1" dirty="0"/>
              <a:t>Safety</a:t>
            </a:r>
            <a:r>
              <a:rPr lang="en-GB" sz="1800" dirty="0"/>
              <a:t> – Assist fellow employees in creating a safe working environment.</a:t>
            </a:r>
          </a:p>
          <a:p>
            <a:r>
              <a:rPr lang="en-GB" sz="1800" b="1" dirty="0"/>
              <a:t>Procedures</a:t>
            </a:r>
            <a:r>
              <a:rPr lang="en-GB" sz="1800" dirty="0"/>
              <a:t> – Follow procedures put in place to stop accidents and overexposure</a:t>
            </a:r>
          </a:p>
          <a:p>
            <a:r>
              <a:rPr lang="en-GB" sz="1800" b="1" dirty="0"/>
              <a:t>PPE </a:t>
            </a:r>
            <a:r>
              <a:rPr lang="en-GB" sz="1800" dirty="0"/>
              <a:t>– Wear the correct PPE, including eye and noise protection.</a:t>
            </a:r>
          </a:p>
          <a:p>
            <a:r>
              <a:rPr lang="en-GB" sz="1800" b="1" dirty="0"/>
              <a:t>Reporting </a:t>
            </a:r>
            <a:r>
              <a:rPr lang="en-GB" sz="1800" dirty="0"/>
              <a:t>– Report and record all accidents, spillages and breakages</a:t>
            </a:r>
          </a:p>
          <a:p>
            <a:r>
              <a:rPr lang="en-GB" sz="1800" b="1" dirty="0"/>
              <a:t>Check-ups</a:t>
            </a:r>
            <a:r>
              <a:rPr lang="en-GB" sz="1800" dirty="0"/>
              <a:t> - Attend medical check-ups when required to</a:t>
            </a:r>
          </a:p>
          <a:p>
            <a:r>
              <a:rPr lang="en-GB" sz="1800" b="1" dirty="0"/>
              <a:t>Cleaning </a:t>
            </a:r>
            <a:r>
              <a:rPr lang="en-GB" sz="1800" dirty="0"/>
              <a:t>– Use cleaning and showering facilities provided in line with official procedures</a:t>
            </a:r>
          </a:p>
          <a:p>
            <a:r>
              <a:rPr lang="en-GB" sz="1800" b="1" dirty="0"/>
              <a:t>Training</a:t>
            </a:r>
            <a:r>
              <a:rPr lang="en-GB" sz="1800" dirty="0"/>
              <a:t> – Keep up to date with training provided by employers.</a:t>
            </a:r>
          </a:p>
        </p:txBody>
      </p:sp>
    </p:spTree>
    <p:extLst>
      <p:ext uri="{BB962C8B-B14F-4D97-AF65-F5344CB8AC3E}">
        <p14:creationId xmlns:p14="http://schemas.microsoft.com/office/powerpoint/2010/main" val="939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3CCD6-4B21-BD11-8D0B-18EE3AF50F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B1FD5C-357D-F2E4-FAE4-68D9ADD7F3D8}"/>
              </a:ext>
            </a:extLst>
          </p:cNvPr>
          <p:cNvSpPr>
            <a:spLocks noGrp="1"/>
          </p:cNvSpPr>
          <p:nvPr>
            <p:ph type="title"/>
          </p:nvPr>
        </p:nvSpPr>
        <p:spPr/>
        <p:txBody>
          <a:bodyPr/>
          <a:lstStyle/>
          <a:p>
            <a:r>
              <a:rPr lang="en-GB" dirty="0"/>
              <a:t>What are the COSHH Symbols?</a:t>
            </a:r>
          </a:p>
        </p:txBody>
      </p:sp>
      <p:pic>
        <p:nvPicPr>
          <p:cNvPr id="16" name="Picture 15">
            <a:extLst>
              <a:ext uri="{FF2B5EF4-FFF2-40B4-BE49-F238E27FC236}">
                <a16:creationId xmlns:a16="http://schemas.microsoft.com/office/drawing/2014/main" id="{2BCF6264-577E-80B1-CDB1-EEB61CAADC25}"/>
              </a:ext>
            </a:extLst>
          </p:cNvPr>
          <p:cNvPicPr>
            <a:picLocks noChangeAspect="1"/>
          </p:cNvPicPr>
          <p:nvPr/>
        </p:nvPicPr>
        <p:blipFill>
          <a:blip r:embed="rId2"/>
          <a:stretch>
            <a:fillRect/>
          </a:stretch>
        </p:blipFill>
        <p:spPr>
          <a:xfrm>
            <a:off x="595028" y="2060574"/>
            <a:ext cx="3069660" cy="3253106"/>
          </a:xfrm>
          <a:prstGeom prst="rect">
            <a:avLst/>
          </a:prstGeom>
        </p:spPr>
      </p:pic>
      <p:pic>
        <p:nvPicPr>
          <p:cNvPr id="18" name="Picture 17">
            <a:extLst>
              <a:ext uri="{FF2B5EF4-FFF2-40B4-BE49-F238E27FC236}">
                <a16:creationId xmlns:a16="http://schemas.microsoft.com/office/drawing/2014/main" id="{19992552-E648-D411-C2D8-A41BEEEF2E58}"/>
              </a:ext>
            </a:extLst>
          </p:cNvPr>
          <p:cNvPicPr>
            <a:picLocks noChangeAspect="1"/>
          </p:cNvPicPr>
          <p:nvPr/>
        </p:nvPicPr>
        <p:blipFill rotWithShape="1">
          <a:blip r:embed="rId3"/>
          <a:srcRect t="2882"/>
          <a:stretch/>
        </p:blipFill>
        <p:spPr>
          <a:xfrm>
            <a:off x="4448707" y="2198687"/>
            <a:ext cx="3050683" cy="3114993"/>
          </a:xfrm>
          <a:prstGeom prst="rect">
            <a:avLst/>
          </a:prstGeom>
        </p:spPr>
      </p:pic>
      <p:pic>
        <p:nvPicPr>
          <p:cNvPr id="20" name="Picture 19">
            <a:extLst>
              <a:ext uri="{FF2B5EF4-FFF2-40B4-BE49-F238E27FC236}">
                <a16:creationId xmlns:a16="http://schemas.microsoft.com/office/drawing/2014/main" id="{6DC9BF32-0E4C-C30D-56A2-851122264957}"/>
              </a:ext>
            </a:extLst>
          </p:cNvPr>
          <p:cNvPicPr>
            <a:picLocks noChangeAspect="1"/>
          </p:cNvPicPr>
          <p:nvPr/>
        </p:nvPicPr>
        <p:blipFill>
          <a:blip r:embed="rId4"/>
          <a:stretch>
            <a:fillRect/>
          </a:stretch>
        </p:blipFill>
        <p:spPr>
          <a:xfrm>
            <a:off x="8283409" y="2260378"/>
            <a:ext cx="3217711" cy="3053302"/>
          </a:xfrm>
          <a:prstGeom prst="rect">
            <a:avLst/>
          </a:prstGeom>
        </p:spPr>
      </p:pic>
    </p:spTree>
    <p:extLst>
      <p:ext uri="{BB962C8B-B14F-4D97-AF65-F5344CB8AC3E}">
        <p14:creationId xmlns:p14="http://schemas.microsoft.com/office/powerpoint/2010/main" val="3495718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048FE-7AFF-8046-1472-578CA165CF4D}"/>
              </a:ext>
            </a:extLst>
          </p:cNvPr>
          <p:cNvSpPr>
            <a:spLocks noGrp="1"/>
          </p:cNvSpPr>
          <p:nvPr>
            <p:ph type="title"/>
          </p:nvPr>
        </p:nvSpPr>
        <p:spPr/>
        <p:txBody>
          <a:bodyPr/>
          <a:lstStyle/>
          <a:p>
            <a:r>
              <a:rPr lang="en-GB" dirty="0"/>
              <a:t>Precautionary Statements</a:t>
            </a:r>
          </a:p>
        </p:txBody>
      </p:sp>
      <p:sp>
        <p:nvSpPr>
          <p:cNvPr id="3" name="Content Placeholder 2">
            <a:extLst>
              <a:ext uri="{FF2B5EF4-FFF2-40B4-BE49-F238E27FC236}">
                <a16:creationId xmlns:a16="http://schemas.microsoft.com/office/drawing/2014/main" id="{0439D34C-9F9D-F9D8-AF27-146E2839DD7A}"/>
              </a:ext>
            </a:extLst>
          </p:cNvPr>
          <p:cNvSpPr>
            <a:spLocks noGrp="1"/>
          </p:cNvSpPr>
          <p:nvPr>
            <p:ph idx="1"/>
          </p:nvPr>
        </p:nvSpPr>
        <p:spPr>
          <a:xfrm>
            <a:off x="838200" y="1825625"/>
            <a:ext cx="8455090" cy="4351338"/>
          </a:xfrm>
        </p:spPr>
        <p:txBody>
          <a:bodyPr vert="horz" lIns="91440" tIns="45720" rIns="91440" bIns="45720" rtlCol="0" anchor="t">
            <a:normAutofit/>
          </a:bodyPr>
          <a:lstStyle/>
          <a:p>
            <a:pPr marL="0" indent="0">
              <a:buNone/>
            </a:pPr>
            <a:r>
              <a:rPr lang="en-GB" sz="1800" dirty="0">
                <a:latin typeface="Lucida Sans"/>
              </a:rPr>
              <a:t>A precautionary statement is a phrase that describes the </a:t>
            </a:r>
            <a:r>
              <a:rPr lang="en-GB" sz="1800" b="1" dirty="0">
                <a:latin typeface="Lucida Sans"/>
              </a:rPr>
              <a:t>recommended measure(s) to minimise or prevent adverse effects resulting from exposure </a:t>
            </a:r>
            <a:r>
              <a:rPr lang="en-GB" sz="1800" dirty="0">
                <a:latin typeface="Lucida Sans"/>
              </a:rPr>
              <a:t>to a hazardous substance or mixture due to its use or disposal.</a:t>
            </a:r>
          </a:p>
          <a:p>
            <a:pPr marL="0" indent="0">
              <a:buNone/>
            </a:pPr>
            <a:r>
              <a:rPr lang="en-GB" sz="1800" dirty="0">
                <a:latin typeface="Lucida Sans"/>
              </a:rPr>
              <a:t>Examples of precautionary statements include:</a:t>
            </a:r>
          </a:p>
          <a:p>
            <a:pPr marL="0" indent="0">
              <a:buNone/>
            </a:pPr>
            <a:endParaRPr lang="en-GB" sz="1800" dirty="0"/>
          </a:p>
          <a:p>
            <a:r>
              <a:rPr lang="en-GB" sz="1800" dirty="0">
                <a:latin typeface="Lucida Sans"/>
              </a:rPr>
              <a:t>Wear eye protection</a:t>
            </a:r>
          </a:p>
          <a:p>
            <a:r>
              <a:rPr lang="en-GB" sz="1800" dirty="0">
                <a:latin typeface="Lucida Sans"/>
              </a:rPr>
              <a:t>Do not eat, drink or smoke when using this product</a:t>
            </a:r>
          </a:p>
          <a:p>
            <a:r>
              <a:rPr lang="en-GB" sz="1800" dirty="0">
                <a:latin typeface="Lucida Sans"/>
              </a:rPr>
              <a:t>Avoid release to the environment</a:t>
            </a:r>
          </a:p>
          <a:p>
            <a:r>
              <a:rPr lang="en-GB" sz="1800" dirty="0">
                <a:latin typeface="Lucida Sans"/>
              </a:rPr>
              <a:t>In case of inadequate ventilation wear respiratory protection</a:t>
            </a:r>
          </a:p>
          <a:p>
            <a:pPr marL="0" indent="0">
              <a:buNone/>
            </a:pPr>
            <a:endParaRPr lang="en-GB" sz="1800" dirty="0"/>
          </a:p>
          <a:p>
            <a:pPr marL="0" indent="0">
              <a:buNone/>
            </a:pPr>
            <a:r>
              <a:rPr lang="en-GB" sz="1800" dirty="0">
                <a:latin typeface="Lucida Sans"/>
              </a:rPr>
              <a:t>Suppliers determine the appropriate precautionary statements based on the required hazard statement.</a:t>
            </a:r>
          </a:p>
          <a:p>
            <a:pPr marL="0" indent="0">
              <a:buNone/>
            </a:pPr>
            <a:endParaRPr lang="en-GB" sz="1800" dirty="0"/>
          </a:p>
        </p:txBody>
      </p:sp>
      <p:pic>
        <p:nvPicPr>
          <p:cNvPr id="1028" name="Picture 4" descr="Bleach bottle label - Stock Image - C024/5743 - Science Photo Library">
            <a:extLst>
              <a:ext uri="{FF2B5EF4-FFF2-40B4-BE49-F238E27FC236}">
                <a16:creationId xmlns:a16="http://schemas.microsoft.com/office/drawing/2014/main" id="{84E7D1D0-A333-03AC-70B9-F8CE89A807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3290" y="1825625"/>
            <a:ext cx="2495939" cy="37322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18731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SharedWithUsers xmlns="8d9c31b3-ca6e-42d1-8308-297e8e006545">
      <UserInfo>
        <DisplayName>Andy Chisholm</DisplayName>
        <AccountId>169</AccountId>
        <AccountType/>
      </UserInfo>
      <UserInfo>
        <DisplayName>Kevin Shields</DisplayName>
        <AccountId>88</AccountId>
        <AccountType/>
      </UserInfo>
      <UserInfo>
        <DisplayName>David McNish</DisplayName>
        <AccountId>73</AccountId>
        <AccountType/>
      </UserInfo>
      <UserInfo>
        <DisplayName>Lindsay Gillies</DisplayName>
        <AccountId>75</AccountId>
        <AccountType/>
      </UserInfo>
      <UserInfo>
        <DisplayName>Sean MacFarlane</DisplayName>
        <AccountId>791</AccountId>
        <AccountType/>
      </UserInfo>
      <UserInfo>
        <DisplayName>Linda Stephen</DisplayName>
        <AccountId>18</AccountId>
        <AccountType/>
      </UserInfo>
      <UserInfo>
        <DisplayName>Poppy Milne</DisplayName>
        <AccountId>3184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D79429-B863-40FE-8324-CE0D756033E8}">
  <ds:schemaRefs>
    <ds:schemaRef ds:uri="http://schemas.microsoft.com/sharepoint/v3/contenttype/forms"/>
  </ds:schemaRefs>
</ds:datastoreItem>
</file>

<file path=customXml/itemProps2.xml><?xml version="1.0" encoding="utf-8"?>
<ds:datastoreItem xmlns:ds="http://schemas.openxmlformats.org/officeDocument/2006/customXml" ds:itemID="{A7187F69-E4AB-4273-975D-7883AD3D4971}">
  <ds:schemaRefs>
    <ds:schemaRef ds:uri="http://schemas.openxmlformats.org/package/2006/metadata/core-properties"/>
    <ds:schemaRef ds:uri="http://schemas.microsoft.com/office/2006/documentManagement/types"/>
    <ds:schemaRef ds:uri="http://purl.org/dc/terms/"/>
    <ds:schemaRef ds:uri="http://purl.org/dc/elements/1.1/"/>
    <ds:schemaRef ds:uri="http://schemas.microsoft.com/office/2006/metadata/properties"/>
    <ds:schemaRef ds:uri="http://www.w3.org/XML/1998/namespace"/>
    <ds:schemaRef ds:uri="http://purl.org/dc/dcmitype/"/>
    <ds:schemaRef ds:uri="http://schemas.microsoft.com/office/infopath/2007/PartnerControls"/>
    <ds:schemaRef ds:uri="87f4297f-9c4f-4eda-921a-3a20380437b5"/>
    <ds:schemaRef ds:uri="8d9c31b3-ca6e-42d1-8308-297e8e006545"/>
  </ds:schemaRefs>
</ds:datastoreItem>
</file>

<file path=customXml/itemProps3.xml><?xml version="1.0" encoding="utf-8"?>
<ds:datastoreItem xmlns:ds="http://schemas.openxmlformats.org/officeDocument/2006/customXml" ds:itemID="{84253AA6-ABDD-48D5-9E88-E467B0E147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9c31b3-ca6e-42d1-8308-297e8e006545"/>
    <ds:schemaRef ds:uri="87f4297f-9c4f-4eda-921a-3a20380437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11815</TotalTime>
  <Words>1069</Words>
  <Application>Microsoft Office PowerPoint</Application>
  <PresentationFormat>Widescreen</PresentationFormat>
  <Paragraphs>105</Paragraphs>
  <Slides>14</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Arial</vt:lpstr>
      <vt:lpstr>Calibri</vt:lpstr>
      <vt:lpstr>Calibri Light</vt:lpstr>
      <vt:lpstr>Lucida Sans</vt:lpstr>
      <vt:lpstr>1_Office Theme</vt:lpstr>
      <vt:lpstr>Office Theme</vt:lpstr>
      <vt:lpstr>Custom Design</vt:lpstr>
      <vt:lpstr>PowerPoint Presentation</vt:lpstr>
      <vt:lpstr>What is COSHH?</vt:lpstr>
      <vt:lpstr>What is a ‘substance hazardous to health’?</vt:lpstr>
      <vt:lpstr>What is a ‘substance hazardous to health’?</vt:lpstr>
      <vt:lpstr>Employers responsibilities</vt:lpstr>
      <vt:lpstr>Employers responsibilities</vt:lpstr>
      <vt:lpstr>Employee responsibilities</vt:lpstr>
      <vt:lpstr>What are the COSHH Symbols?</vt:lpstr>
      <vt:lpstr>Precautionary Statements</vt:lpstr>
      <vt:lpstr>Reporting</vt:lpstr>
      <vt:lpstr>COSHH Assessment</vt:lpstr>
      <vt:lpstr>Chemicals in the home</vt:lpstr>
      <vt:lpstr>Safe disposal of chemicals</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lastModifiedBy>Poppy Milne</cp:lastModifiedBy>
  <cp:revision>24</cp:revision>
  <dcterms:created xsi:type="dcterms:W3CDTF">2022-06-22T12:40:22Z</dcterms:created>
  <dcterms:modified xsi:type="dcterms:W3CDTF">2024-09-17T13:10:02Z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