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notesMasterIdLst>
    <p:notesMasterId r:id="rId22"/>
  </p:notesMasterIdLst>
  <p:sldIdLst>
    <p:sldId id="274" r:id="rId7"/>
    <p:sldId id="286" r:id="rId8"/>
    <p:sldId id="296" r:id="rId9"/>
    <p:sldId id="295" r:id="rId10"/>
    <p:sldId id="294" r:id="rId11"/>
    <p:sldId id="287" r:id="rId12"/>
    <p:sldId id="292" r:id="rId13"/>
    <p:sldId id="300" r:id="rId14"/>
    <p:sldId id="297" r:id="rId15"/>
    <p:sldId id="290" r:id="rId16"/>
    <p:sldId id="298" r:id="rId17"/>
    <p:sldId id="299" r:id="rId18"/>
    <p:sldId id="301" r:id="rId19"/>
    <p:sldId id="277" r:id="rId20"/>
    <p:sldId id="25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2FE491-CA7B-3DA6-2286-7580E0F8A6FC}" name="Katy Shand" initials="KS" userId="S::Katy.Shand@trac.com::9d221cc0-94c5-48aa-b964-206bff1aab19" providerId="AD"/>
  <p188:author id="{0302B2F6-9DCB-00B6-1784-AD6A92B28BD1}" name="Linda Stephen" initials="LS" userId="S::Linda.Stephen@trac.com::40a9e250-ec33-48f0-a9be-5b289748a9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D61D"/>
    <a:srgbClr val="FFC60E"/>
    <a:srgbClr val="EEF329"/>
    <a:srgbClr val="967200"/>
    <a:srgbClr val="E2AC00"/>
    <a:srgbClr val="FFFBE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591D5A-4BB4-4319-B08B-0D5530CC483F}" v="1" dt="2024-04-03T14:42:36.6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6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3F246850-42DF-4090-B76D-D71A9B912C6A}"/>
    <pc:docChg chg="undo custSel modSld modMainMaster">
      <pc:chgData name="Poppy Milne" userId="dbd09707-01bb-4d14-ba6f-59102c4d3794" providerId="ADAL" clId="{3F246850-42DF-4090-B76D-D71A9B912C6A}" dt="2024-04-04T08:59:39.125" v="29"/>
      <pc:docMkLst>
        <pc:docMk/>
      </pc:docMkLst>
      <pc:sldChg chg="addSp delSp modSp mod">
        <pc:chgData name="Poppy Milne" userId="dbd09707-01bb-4d14-ba6f-59102c4d3794" providerId="ADAL" clId="{3F246850-42DF-4090-B76D-D71A9B912C6A}" dt="2024-04-04T08:59:39.125" v="29"/>
        <pc:sldMkLst>
          <pc:docMk/>
          <pc:sldMk cId="3996934217" sldId="274"/>
        </pc:sldMkLst>
        <pc:spChg chg="add del">
          <ac:chgData name="Poppy Milne" userId="dbd09707-01bb-4d14-ba6f-59102c4d3794" providerId="ADAL" clId="{3F246850-42DF-4090-B76D-D71A9B912C6A}" dt="2024-04-04T08:58:34.643" v="22" actId="22"/>
          <ac:spMkLst>
            <pc:docMk/>
            <pc:sldMk cId="3996934217" sldId="274"/>
            <ac:spMk id="3" creationId="{65461BD5-E8E3-0AE0-932C-DAC3AF31599B}"/>
          </ac:spMkLst>
        </pc:spChg>
        <pc:spChg chg="add del">
          <ac:chgData name="Poppy Milne" userId="dbd09707-01bb-4d14-ba6f-59102c4d3794" providerId="ADAL" clId="{3F246850-42DF-4090-B76D-D71A9B912C6A}" dt="2024-04-04T08:59:23.798" v="27" actId="22"/>
          <ac:spMkLst>
            <pc:docMk/>
            <pc:sldMk cId="3996934217" sldId="274"/>
            <ac:spMk id="5" creationId="{81395A7D-A7FB-2D4E-30D2-EDC972E3E199}"/>
          </ac:spMkLst>
        </pc:spChg>
        <pc:spChg chg="add mod">
          <ac:chgData name="Poppy Milne" userId="dbd09707-01bb-4d14-ba6f-59102c4d3794" providerId="ADAL" clId="{3F246850-42DF-4090-B76D-D71A9B912C6A}" dt="2024-04-04T08:59:39.125" v="29"/>
          <ac:spMkLst>
            <pc:docMk/>
            <pc:sldMk cId="3996934217" sldId="274"/>
            <ac:spMk id="6" creationId="{227C30C5-0A11-8CE8-3D39-15FE19CF2432}"/>
          </ac:spMkLst>
        </pc:spChg>
      </pc:sldChg>
      <pc:sldChg chg="addSp modSp mod">
        <pc:chgData name="Poppy Milne" userId="dbd09707-01bb-4d14-ba6f-59102c4d3794" providerId="ADAL" clId="{3F246850-42DF-4090-B76D-D71A9B912C6A}" dt="2024-04-04T08:29:07.920" v="4" actId="20577"/>
        <pc:sldMkLst>
          <pc:docMk/>
          <pc:sldMk cId="4063511739" sldId="286"/>
        </pc:sldMkLst>
        <pc:spChg chg="mod">
          <ac:chgData name="Poppy Milne" userId="dbd09707-01bb-4d14-ba6f-59102c4d3794" providerId="ADAL" clId="{3F246850-42DF-4090-B76D-D71A9B912C6A}" dt="2024-04-04T08:29:07.920" v="4" actId="20577"/>
          <ac:spMkLst>
            <pc:docMk/>
            <pc:sldMk cId="4063511739" sldId="286"/>
            <ac:spMk id="3" creationId="{5097C175-20F5-52CE-6589-7F6F38E8EECA}"/>
          </ac:spMkLst>
        </pc:spChg>
        <pc:picChg chg="add mod">
          <ac:chgData name="Poppy Milne" userId="dbd09707-01bb-4d14-ba6f-59102c4d3794" providerId="ADAL" clId="{3F246850-42DF-4090-B76D-D71A9B912C6A}" dt="2024-04-03T15:15:20.229" v="1" actId="1076"/>
          <ac:picMkLst>
            <pc:docMk/>
            <pc:sldMk cId="4063511739" sldId="286"/>
            <ac:picMk id="4" creationId="{E04A41B0-9E74-5C2F-578B-E4B2F04C7597}"/>
          </ac:picMkLst>
        </pc:picChg>
      </pc:sldChg>
      <pc:sldChg chg="modSp mod">
        <pc:chgData name="Poppy Milne" userId="dbd09707-01bb-4d14-ba6f-59102c4d3794" providerId="ADAL" clId="{3F246850-42DF-4090-B76D-D71A9B912C6A}" dt="2024-04-04T08:30:04.563" v="11" actId="20577"/>
        <pc:sldMkLst>
          <pc:docMk/>
          <pc:sldMk cId="91897337" sldId="287"/>
        </pc:sldMkLst>
        <pc:spChg chg="mod">
          <ac:chgData name="Poppy Milne" userId="dbd09707-01bb-4d14-ba6f-59102c4d3794" providerId="ADAL" clId="{3F246850-42DF-4090-B76D-D71A9B912C6A}" dt="2024-04-04T08:30:04.563" v="11" actId="20577"/>
          <ac:spMkLst>
            <pc:docMk/>
            <pc:sldMk cId="91897337" sldId="287"/>
            <ac:spMk id="4" creationId="{22315406-CC7C-D05D-B7A2-EA8D9FC6155E}"/>
          </ac:spMkLst>
        </pc:spChg>
      </pc:sldChg>
      <pc:sldChg chg="modSp mod">
        <pc:chgData name="Poppy Milne" userId="dbd09707-01bb-4d14-ba6f-59102c4d3794" providerId="ADAL" clId="{3F246850-42DF-4090-B76D-D71A9B912C6A}" dt="2024-04-04T08:29:47.151" v="10" actId="20577"/>
        <pc:sldMkLst>
          <pc:docMk/>
          <pc:sldMk cId="3719670567" sldId="295"/>
        </pc:sldMkLst>
        <pc:spChg chg="mod">
          <ac:chgData name="Poppy Milne" userId="dbd09707-01bb-4d14-ba6f-59102c4d3794" providerId="ADAL" clId="{3F246850-42DF-4090-B76D-D71A9B912C6A}" dt="2024-04-04T08:29:47.151" v="10" actId="20577"/>
          <ac:spMkLst>
            <pc:docMk/>
            <pc:sldMk cId="3719670567" sldId="295"/>
            <ac:spMk id="3" creationId="{8829F212-DA0D-A104-7993-03A46932D869}"/>
          </ac:spMkLst>
        </pc:spChg>
      </pc:sldChg>
      <pc:sldChg chg="modSp mod">
        <pc:chgData name="Poppy Milne" userId="dbd09707-01bb-4d14-ba6f-59102c4d3794" providerId="ADAL" clId="{3F246850-42DF-4090-B76D-D71A9B912C6A}" dt="2024-04-04T08:29:18.459" v="5" actId="122"/>
        <pc:sldMkLst>
          <pc:docMk/>
          <pc:sldMk cId="2570223866" sldId="296"/>
        </pc:sldMkLst>
        <pc:spChg chg="mod">
          <ac:chgData name="Poppy Milne" userId="dbd09707-01bb-4d14-ba6f-59102c4d3794" providerId="ADAL" clId="{3F246850-42DF-4090-B76D-D71A9B912C6A}" dt="2024-04-04T08:29:18.459" v="5" actId="122"/>
          <ac:spMkLst>
            <pc:docMk/>
            <pc:sldMk cId="2570223866" sldId="296"/>
            <ac:spMk id="19" creationId="{9859B809-A397-3FD1-8B34-AB05E088EE42}"/>
          </ac:spMkLst>
        </pc:spChg>
      </pc:sldChg>
      <pc:sldChg chg="modSp mod">
        <pc:chgData name="Poppy Milne" userId="dbd09707-01bb-4d14-ba6f-59102c4d3794" providerId="ADAL" clId="{3F246850-42DF-4090-B76D-D71A9B912C6A}" dt="2024-04-04T08:42:44.451" v="20" actId="20577"/>
        <pc:sldMkLst>
          <pc:docMk/>
          <pc:sldMk cId="218735036" sldId="299"/>
        </pc:sldMkLst>
        <pc:spChg chg="mod">
          <ac:chgData name="Poppy Milne" userId="dbd09707-01bb-4d14-ba6f-59102c4d3794" providerId="ADAL" clId="{3F246850-42DF-4090-B76D-D71A9B912C6A}" dt="2024-04-04T08:42:44.451" v="20" actId="20577"/>
          <ac:spMkLst>
            <pc:docMk/>
            <pc:sldMk cId="218735036" sldId="299"/>
            <ac:spMk id="3" creationId="{5A2EAD33-C40C-9039-7959-568E1ED81D6C}"/>
          </ac:spMkLst>
        </pc:spChg>
      </pc:sldChg>
      <pc:sldChg chg="modSp mod">
        <pc:chgData name="Poppy Milne" userId="dbd09707-01bb-4d14-ba6f-59102c4d3794" providerId="ADAL" clId="{3F246850-42DF-4090-B76D-D71A9B912C6A}" dt="2024-04-04T08:31:04.168" v="16" actId="5793"/>
        <pc:sldMkLst>
          <pc:docMk/>
          <pc:sldMk cId="1721306716" sldId="300"/>
        </pc:sldMkLst>
        <pc:spChg chg="mod">
          <ac:chgData name="Poppy Milne" userId="dbd09707-01bb-4d14-ba6f-59102c4d3794" providerId="ADAL" clId="{3F246850-42DF-4090-B76D-D71A9B912C6A}" dt="2024-04-04T08:31:04.168" v="16" actId="5793"/>
          <ac:spMkLst>
            <pc:docMk/>
            <pc:sldMk cId="1721306716" sldId="300"/>
            <ac:spMk id="4" creationId="{4CE1DFB4-B0A3-7130-B1B1-FD7603055C35}"/>
          </ac:spMkLst>
        </pc:spChg>
      </pc:sldChg>
      <pc:sldMasterChg chg="modSldLayout">
        <pc:chgData name="Poppy Milne" userId="dbd09707-01bb-4d14-ba6f-59102c4d3794" providerId="ADAL" clId="{3F246850-42DF-4090-B76D-D71A9B912C6A}" dt="2024-04-04T08:59:30.289" v="28" actId="20577"/>
        <pc:sldMasterMkLst>
          <pc:docMk/>
          <pc:sldMasterMk cId="4041011504" sldId="2147483672"/>
        </pc:sldMasterMkLst>
        <pc:sldLayoutChg chg="modSp mod">
          <pc:chgData name="Poppy Milne" userId="dbd09707-01bb-4d14-ba6f-59102c4d3794" providerId="ADAL" clId="{3F246850-42DF-4090-B76D-D71A9B912C6A}" dt="2024-04-04T08:59:30.289" v="28" actId="20577"/>
          <pc:sldLayoutMkLst>
            <pc:docMk/>
            <pc:sldMasterMk cId="4041011504" sldId="2147483672"/>
            <pc:sldLayoutMk cId="2243293639" sldId="2147483661"/>
          </pc:sldLayoutMkLst>
          <pc:spChg chg="mod">
            <ac:chgData name="Poppy Milne" userId="dbd09707-01bb-4d14-ba6f-59102c4d3794" providerId="ADAL" clId="{3F246850-42DF-4090-B76D-D71A9B912C6A}" dt="2024-04-04T08:59:30.289" v="28" actId="20577"/>
            <ac:spMkLst>
              <pc:docMk/>
              <pc:sldMasterMk cId="4041011504" sldId="2147483672"/>
              <pc:sldLayoutMk cId="2243293639" sldId="2147483661"/>
              <ac:spMk id="36" creationId="{121BA008-43C2-41A3-B7C5-A509F8795445}"/>
            </ac:spMkLst>
          </pc:sp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 Id="rId5" Type="http://schemas.microsoft.com/office/2007/relationships/hdphoto" Target="../media/hdphoto1.wdp"/><Relationship Id="rId4" Type="http://schemas.openxmlformats.org/officeDocument/2006/relationships/image" Target="../media/image3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6.png"/><Relationship Id="rId2" Type="http://schemas.microsoft.com/office/2007/relationships/hdphoto" Target="../media/hdphoto1.wdp"/><Relationship Id="rId1" Type="http://schemas.openxmlformats.org/officeDocument/2006/relationships/image" Target="../media/image39.png"/><Relationship Id="rId5" Type="http://schemas.openxmlformats.org/officeDocument/2006/relationships/image" Target="../media/image37.png"/><Relationship Id="rId4"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dirty="0">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dirty="0">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dirty="0">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dirty="0">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dirty="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405CB-4CA7-488B-B946-3ED3836BB775}" type="datetimeFigureOut">
              <a:rPr lang="en-GB" smtClean="0"/>
              <a:t>04/04/2024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E1D36-3C6A-4FEF-8D5F-4DFEE928938B}" type="slidenum">
              <a:rPr lang="en-GB" smtClean="0"/>
              <a:t>‹#›</a:t>
            </a:fld>
            <a:endParaRPr lang="en-GB"/>
          </a:p>
        </p:txBody>
      </p:sp>
    </p:spTree>
    <p:extLst>
      <p:ext uri="{BB962C8B-B14F-4D97-AF65-F5344CB8AC3E}">
        <p14:creationId xmlns:p14="http://schemas.microsoft.com/office/powerpoint/2010/main" val="142464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29236" b="29236"/>
          <a:stretch/>
        </p:blipFill>
        <p:spPr>
          <a:xfrm>
            <a:off x="1" y="3750882"/>
            <a:ext cx="12184096" cy="3162388"/>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dirty="0"/>
              <a:t>TRAC ENGINEERING</a:t>
            </a:r>
            <a:endParaRPr lang="en-GB" dirty="0"/>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FIELD STAFF INDUCTION</a:t>
            </a:r>
            <a:endParaRPr lang="en-GB" dirty="0"/>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82307" y="3248280"/>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dirty="0">
                <a:solidFill>
                  <a:schemeClr val="tx1"/>
                </a:solidFill>
                <a:latin typeface="Lucida Sans" pitchFamily="34" charset="0"/>
              </a:rPr>
              <a:t>TRAC International</a:t>
            </a:r>
          </a:p>
          <a:p>
            <a:pPr marL="0" marR="0" lvl="0" indent="0" algn="l" defTabSz="914400" rtl="0" eaLnBrk="0" fontAlgn="base" latinLnBrk="0" hangingPunct="0">
              <a:lnSpc>
                <a:spcPct val="100000"/>
              </a:lnSpc>
              <a:spcBef>
                <a:spcPct val="0"/>
              </a:spcBef>
              <a:spcAft>
                <a:spcPct val="0"/>
              </a:spcAft>
              <a:buClrTx/>
              <a:buSzTx/>
              <a:buFontTx/>
              <a:buNone/>
              <a:tabLst/>
              <a:defRPr/>
            </a:pPr>
            <a:r>
              <a:rPr lang="en-GB" sz="2000" b="1" kern="0" dirty="0">
                <a:solidFill>
                  <a:schemeClr val="bg1"/>
                </a:solidFill>
                <a:latin typeface="Lucida Sans" pitchFamily="34" charset="0"/>
              </a:rPr>
              <a:t>Service </a:t>
            </a:r>
            <a:r>
              <a:rPr lang="en-GB" sz="2000" b="1" i="0" dirty="0">
                <a:solidFill>
                  <a:schemeClr val="bg1"/>
                </a:solidFill>
                <a:effectLst/>
                <a:latin typeface="Lucida Sans" panose="020B0602030504020204" pitchFamily="34" charset="0"/>
              </a:rPr>
              <a:t>• </a:t>
            </a:r>
            <a:r>
              <a:rPr kumimoji="0" lang="en-GB" sz="2000" b="1" i="0" u="none" strike="noStrike" kern="0" cap="none" spc="0" normalizeH="0" baseline="0" noProof="0" dirty="0">
                <a:ln>
                  <a:noFill/>
                </a:ln>
                <a:solidFill>
                  <a:schemeClr val="bg1"/>
                </a:solidFill>
                <a:effectLst/>
                <a:uLnTx/>
                <a:uFillTx/>
                <a:latin typeface="Lucida Sans" pitchFamily="34" charset="0"/>
                <a:ea typeface="+mn-ea"/>
                <a:cs typeface="+mn-cs"/>
              </a:rPr>
              <a:t>Safety </a:t>
            </a:r>
            <a:r>
              <a:rPr lang="en-GB" sz="2000" b="1" i="0" dirty="0">
                <a:solidFill>
                  <a:schemeClr val="bg1"/>
                </a:solidFill>
                <a:effectLst/>
                <a:latin typeface="Lucida Sans" panose="020B0602030504020204" pitchFamily="34" charset="0"/>
              </a:rPr>
              <a:t>• Quality • Innovation</a:t>
            </a:r>
            <a:endParaRPr lang="en-GB" sz="2000" b="1" dirty="0">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04/04/2024</a:t>
            </a:fld>
            <a:endParaRPr lang="en-GB" dirty="0"/>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99527"/>
            <a:ext cx="10486029" cy="963251"/>
          </a:xfrm>
          <a:prstGeom prst="rect">
            <a:avLst/>
          </a:prstGeom>
        </p:spPr>
      </p:pic>
      <p:sp>
        <p:nvSpPr>
          <p:cNvPr id="2" name="Title 1"/>
          <p:cNvSpPr>
            <a:spLocks noGrp="1"/>
          </p:cNvSpPr>
          <p:nvPr>
            <p:ph type="title" hasCustomPrompt="1"/>
          </p:nvPr>
        </p:nvSpPr>
        <p:spPr>
          <a:xfrm>
            <a:off x="516468" y="377828"/>
            <a:ext cx="11133667" cy="1243548"/>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a:t>Edit Master text styles</a:t>
            </a:r>
          </a:p>
          <a:p>
            <a:pPr lvl="1"/>
            <a:r>
              <a:rPr lang="en-US"/>
              <a:t>Second level</a:t>
            </a:r>
          </a:p>
          <a:p>
            <a:pPr lvl="2"/>
            <a:r>
              <a:rPr lang="en-US"/>
              <a:t>Third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8" name="TextBox 7">
            <a:extLst>
              <a:ext uri="{FF2B5EF4-FFF2-40B4-BE49-F238E27FC236}">
                <a16:creationId xmlns:a16="http://schemas.microsoft.com/office/drawing/2014/main" id="{69E73EF8-89A9-4757-8512-71E03C286D72}"/>
              </a:ext>
            </a:extLst>
          </p:cNvPr>
          <p:cNvSpPr txBox="1">
            <a:spLocks noChangeAspect="1"/>
          </p:cNvSpPr>
          <p:nvPr userDrawn="1"/>
        </p:nvSpPr>
        <p:spPr>
          <a:xfrm>
            <a:off x="341114" y="6068521"/>
            <a:ext cx="4770325" cy="823302"/>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p>
          <a:p>
            <a:r>
              <a:rPr lang="en-GB" sz="1550" b="0" dirty="0">
                <a:solidFill>
                  <a:schemeClr val="tx1"/>
                </a:solidFill>
                <a:latin typeface="Lucida Sans" panose="020B0602030504020204" pitchFamily="34" charset="0"/>
              </a:rPr>
              <a:t>FIELD STAFF INDUCTION</a:t>
            </a:r>
          </a:p>
          <a:p>
            <a:r>
              <a:rPr lang="en-US" sz="1100" kern="1200" dirty="0">
                <a:solidFill>
                  <a:schemeClr val="tx1"/>
                </a:solidFill>
                <a:latin typeface="Lucida Sans" panose="020B0602030504020204" pitchFamily="34" charset="0"/>
                <a:ea typeface="+mn-ea"/>
                <a:cs typeface="+mn-cs"/>
              </a:rPr>
              <a:t>© </a:t>
            </a:r>
            <a:r>
              <a:rPr lang="en-US" sz="1100" b="0" baseline="0" dirty="0">
                <a:solidFill>
                  <a:schemeClr val="tx1"/>
                </a:solidFill>
                <a:latin typeface="Lucida Sans" panose="020B0602030504020204" pitchFamily="34" charset="0"/>
              </a:rPr>
              <a:t>TRAC International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dirty="0">
                <a:solidFill>
                  <a:schemeClr val="tx1"/>
                </a:solidFill>
                <a:latin typeface="Lucida Sans" panose="020B0602030504020204" pitchFamily="34" charset="0"/>
              </a:rPr>
              <a:t>TRACIND ENG 07 – Rev 09 – 21.01.2020</a:t>
            </a:r>
            <a:endParaRPr lang="en-US" sz="1550" b="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38468830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234">
          <p15:clr>
            <a:srgbClr val="FBAE40"/>
          </p15:clr>
        </p15:guide>
        <p15:guide id="4" pos="5505">
          <p15:clr>
            <a:srgbClr val="FBAE40"/>
          </p15:clr>
        </p15:guide>
        <p15:guide id="5" orient="horz" pos="3538">
          <p15:clr>
            <a:srgbClr val="FBAE40"/>
          </p15:clr>
        </p15:guide>
        <p15:guide id="6" orient="horz" pos="102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38959"/>
            <a:ext cx="10486029" cy="963251"/>
          </a:xfrm>
          <a:prstGeom prst="rect">
            <a:avLst/>
          </a:prstGeom>
        </p:spPr>
      </p:pic>
      <p:sp>
        <p:nvSpPr>
          <p:cNvPr id="2" name="Title 1"/>
          <p:cNvSpPr>
            <a:spLocks noGrp="1"/>
          </p:cNvSpPr>
          <p:nvPr>
            <p:ph type="title" hasCustomPrompt="1"/>
          </p:nvPr>
        </p:nvSpPr>
        <p:spPr>
          <a:xfrm>
            <a:off x="516468" y="377828"/>
            <a:ext cx="11133667" cy="1325563"/>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dirty="0"/>
              <a:t>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12" name="TextBox 11">
            <a:extLst>
              <a:ext uri="{FF2B5EF4-FFF2-40B4-BE49-F238E27FC236}">
                <a16:creationId xmlns:a16="http://schemas.microsoft.com/office/drawing/2014/main" id="{D5F06CE8-FEC0-4AA0-8C0B-45EEDB93E064}"/>
              </a:ext>
            </a:extLst>
          </p:cNvPr>
          <p:cNvSpPr txBox="1">
            <a:spLocks noChangeAspect="1"/>
          </p:cNvSpPr>
          <p:nvPr userDrawn="1"/>
        </p:nvSpPr>
        <p:spPr>
          <a:xfrm>
            <a:off x="516468" y="5933869"/>
            <a:ext cx="4770325" cy="823302"/>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p>
          <a:p>
            <a:r>
              <a:rPr lang="en-GB" sz="1550" b="0" dirty="0">
                <a:solidFill>
                  <a:schemeClr val="tx1"/>
                </a:solidFill>
                <a:latin typeface="Lucida Sans" panose="020B0602030504020204" pitchFamily="34" charset="0"/>
              </a:rPr>
              <a:t>FIELD STAFF INDUCTION</a:t>
            </a:r>
          </a:p>
          <a:p>
            <a:r>
              <a:rPr lang="en-US" sz="1100" kern="1200" dirty="0">
                <a:solidFill>
                  <a:schemeClr val="tx1"/>
                </a:solidFill>
                <a:latin typeface="Lucida Sans" panose="020B0602030504020204" pitchFamily="34" charset="0"/>
                <a:ea typeface="+mn-ea"/>
                <a:cs typeface="+mn-cs"/>
              </a:rPr>
              <a:t>© </a:t>
            </a:r>
            <a:r>
              <a:rPr lang="en-US" sz="1100" b="0" baseline="0" dirty="0">
                <a:solidFill>
                  <a:schemeClr val="tx1"/>
                </a:solidFill>
                <a:latin typeface="Lucida Sans" panose="020B0602030504020204" pitchFamily="34" charset="0"/>
              </a:rPr>
              <a:t>TRAC </a:t>
            </a:r>
            <a:r>
              <a:rPr lang="en-US" sz="1100" b="0" baseline="0">
                <a:solidFill>
                  <a:schemeClr val="tx1"/>
                </a:solidFill>
                <a:latin typeface="Lucida Sans" panose="020B0602030504020204" pitchFamily="34" charset="0"/>
              </a:rPr>
              <a:t>International 2020</a:t>
            </a:r>
            <a:endParaRPr lang="en-US" sz="1100" b="0" baseline="0" dirty="0">
              <a:solidFill>
                <a:schemeClr val="tx1"/>
              </a:solidFill>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dirty="0">
                <a:solidFill>
                  <a:schemeClr val="tx1"/>
                </a:solidFill>
                <a:latin typeface="Lucida Sans" panose="020B0602030504020204" pitchFamily="34" charset="0"/>
              </a:rPr>
              <a:t>TRACIND ENG 07 – Rev 09 – 21.01.2020</a:t>
            </a:r>
            <a:endParaRPr lang="en-US" sz="1550" b="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1131382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B8FD61-65F3-4852-847D-29C7DF9F7C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69" t="5103" r="14398" b="28030"/>
          <a:stretch/>
        </p:blipFill>
        <p:spPr>
          <a:xfrm>
            <a:off x="1778834" y="3556319"/>
            <a:ext cx="10413167" cy="3301683"/>
          </a:xfrm>
          <a:prstGeom prst="rect">
            <a:avLst/>
          </a:prstGeom>
        </p:spPr>
      </p:pic>
      <p:sp>
        <p:nvSpPr>
          <p:cNvPr id="6" name="Rectangle 5">
            <a:extLst>
              <a:ext uri="{FF2B5EF4-FFF2-40B4-BE49-F238E27FC236}">
                <a16:creationId xmlns:a16="http://schemas.microsoft.com/office/drawing/2014/main" id="{DF3894E1-BA23-4FDB-8B0C-085F0451895D}"/>
              </a:ext>
            </a:extLst>
          </p:cNvPr>
          <p:cNvSpPr/>
          <p:nvPr userDrawn="1"/>
        </p:nvSpPr>
        <p:spPr>
          <a:xfrm>
            <a:off x="-4658" y="0"/>
            <a:ext cx="1219666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Isosceles Triangle 7">
            <a:extLst>
              <a:ext uri="{FF2B5EF4-FFF2-40B4-BE49-F238E27FC236}">
                <a16:creationId xmlns:a16="http://schemas.microsoft.com/office/drawing/2014/main" id="{B977D2C4-16F7-4456-9206-E5BD9AC87A82}"/>
              </a:ext>
            </a:extLst>
          </p:cNvPr>
          <p:cNvSpPr/>
          <p:nvPr userDrawn="1"/>
        </p:nvSpPr>
        <p:spPr>
          <a:xfrm rot="5400000">
            <a:off x="1511351" y="3345763"/>
            <a:ext cx="2003679" cy="5026408"/>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reeform: Shape 1">
            <a:extLst>
              <a:ext uri="{FF2B5EF4-FFF2-40B4-BE49-F238E27FC236}">
                <a16:creationId xmlns:a16="http://schemas.microsoft.com/office/drawing/2014/main" id="{B53B6ABD-75E0-44E1-A9CA-12CFD3767B24}"/>
              </a:ext>
            </a:extLst>
          </p:cNvPr>
          <p:cNvSpPr/>
          <p:nvPr userDrawn="1"/>
        </p:nvSpPr>
        <p:spPr>
          <a:xfrm>
            <a:off x="-4657" y="499962"/>
            <a:ext cx="9839656" cy="5544222"/>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0" y="627280"/>
            <a:ext cx="2491179" cy="1008171"/>
          </a:xfrm>
          <a:prstGeom prst="rect">
            <a:avLst/>
          </a:prstGeom>
        </p:spPr>
      </p:pic>
      <p:pic>
        <p:nvPicPr>
          <p:cNvPr id="4" name="Picture 3">
            <a:extLst>
              <a:ext uri="{FF2B5EF4-FFF2-40B4-BE49-F238E27FC236}">
                <a16:creationId xmlns:a16="http://schemas.microsoft.com/office/drawing/2014/main" id="{3291441B-1036-4E48-93AF-637974A0A1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1" y="627279"/>
            <a:ext cx="2491179" cy="1008172"/>
          </a:xfrm>
          <a:prstGeom prst="rect">
            <a:avLst/>
          </a:prstGeom>
        </p:spPr>
      </p:pic>
      <p:sp>
        <p:nvSpPr>
          <p:cNvPr id="5" name="Isosceles Triangle 4">
            <a:extLst>
              <a:ext uri="{FF2B5EF4-FFF2-40B4-BE49-F238E27FC236}">
                <a16:creationId xmlns:a16="http://schemas.microsoft.com/office/drawing/2014/main" id="{DBA26147-A77A-42E8-8493-0EB7DFBAE4BC}"/>
              </a:ext>
            </a:extLst>
          </p:cNvPr>
          <p:cNvSpPr/>
          <p:nvPr userDrawn="1"/>
        </p:nvSpPr>
        <p:spPr>
          <a:xfrm rot="5400000">
            <a:off x="384721" y="3447470"/>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Isosceles Triangle 6">
            <a:extLst>
              <a:ext uri="{FF2B5EF4-FFF2-40B4-BE49-F238E27FC236}">
                <a16:creationId xmlns:a16="http://schemas.microsoft.com/office/drawing/2014/main" id="{C9D1A736-8822-4577-B0EB-76BF54B067C3}"/>
              </a:ext>
            </a:extLst>
          </p:cNvPr>
          <p:cNvSpPr/>
          <p:nvPr userDrawn="1"/>
        </p:nvSpPr>
        <p:spPr>
          <a:xfrm rot="16200000" flipH="1">
            <a:off x="8781472" y="1959481"/>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6366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04/04/2024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4.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endParaRPr lang="en-US" sz="1400" b="1" baseline="0" dirty="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dirty="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rPr>
              <a:t>• Quality • Innovation</a:t>
            </a:r>
          </a:p>
          <a:p>
            <a:endParaRPr lang="en-GB" sz="1600" b="1" dirty="0">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MODERN SLAVERY - HSEQ CAMPAIGN - INTERNATIONAL</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812B2-A3A2-4D5D-9E1B-9B66C04780BB}" type="datetimeFigureOut">
              <a:rPr lang="en-US" smtClean="0"/>
              <a:t>4/4/2024</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03B29-6228-471C-8BBD-E50D4B982016}" type="slidenum">
              <a:rPr lang="en-US" smtClean="0"/>
              <a:t>‹#›</a:t>
            </a:fld>
            <a:endParaRPr lang="en-US"/>
          </a:p>
        </p:txBody>
      </p:sp>
    </p:spTree>
    <p:extLst>
      <p:ext uri="{BB962C8B-B14F-4D97-AF65-F5344CB8AC3E}">
        <p14:creationId xmlns:p14="http://schemas.microsoft.com/office/powerpoint/2010/main" val="39026462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hyperlink" Target="https://tracint.sharepoint.com/IntSysDoc/C04%20-%20HR/TRACINFO%20C04.26.docx?d=wf5526b00bc0140a7b67161521a74a379" TargetMode="External"/><Relationship Id="rId2" Type="http://schemas.openxmlformats.org/officeDocument/2006/relationships/hyperlink" Target="https://tracint.sharepoint.com/:w:/r/_layouts/15/Doc.aspx?sourcedoc=%7BD78EF6DB-3A37-4781-AAC7-35AE652B5BF8%7D&amp;file=TRAC%20POL%20C11.docx&amp;action=default&amp;mobileredirect=true&amp;DefaultItemOpen=1" TargetMode="External"/><Relationship Id="rId1" Type="http://schemas.openxmlformats.org/officeDocument/2006/relationships/slideLayout" Target="../slideLayouts/slideLayout17.xml"/><Relationship Id="rId4" Type="http://schemas.openxmlformats.org/officeDocument/2006/relationships/image" Target="../media/image28.gif"/></Relationships>
</file>

<file path=ppt/slides/_rels/slide11.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www.global-standard.org/" TargetMode="External"/><Relationship Id="rId7" Type="http://schemas.openxmlformats.org/officeDocument/2006/relationships/image" Target="../media/image31.png"/><Relationship Id="rId2" Type="http://schemas.openxmlformats.org/officeDocument/2006/relationships/hyperlink" Target="https://thegoodshoppingguide.com/" TargetMode="External"/><Relationship Id="rId1" Type="http://schemas.openxmlformats.org/officeDocument/2006/relationships/slideLayout" Target="../slideLayouts/slideLayout1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hyperlink" Target="https://bcorporation.uk/b-corp-certificati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instagram.com/fash_rev_scotland/p/C13-f5zteDp/" TargetMode="External"/><Relationship Id="rId2" Type="http://schemas.openxmlformats.org/officeDocument/2006/relationships/image" Target="../media/image32.png"/><Relationship Id="rId1" Type="http://schemas.openxmlformats.org/officeDocument/2006/relationships/slideLayout" Target="../slideLayouts/slideLayout1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7.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www.modernslaveryhelpline.org/" TargetMode="External"/><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racint.sharepoint.com/:w:/r/_layouts/15/Doc.aspx?sourcedoc=%7BD78EF6DB-3A37-4781-AAC7-35AE652B5BF8%7D&amp;file=TRAC%20POL%20C11.docx&amp;action=default&amp;mobileredirect=true&amp;DefaultItemOpen=1"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227C30C5-0A11-8CE8-3D39-15FE19CF2432}"/>
              </a:ext>
            </a:extLst>
          </p:cNvPr>
          <p:cNvSpPr>
            <a:spLocks noGrp="1"/>
          </p:cNvSpPr>
          <p:nvPr>
            <p:ph type="subTitle" idx="1"/>
          </p:nvPr>
        </p:nvSpPr>
        <p:spPr>
          <a:xfrm>
            <a:off x="755383" y="2730501"/>
            <a:ext cx="6679457" cy="698499"/>
          </a:xfrm>
        </p:spPr>
        <p:txBody>
          <a:bodyPr/>
          <a:lstStyle/>
          <a:p>
            <a:r>
              <a:rPr lang="en-GB" sz="2400" dirty="0">
                <a:solidFill>
                  <a:schemeClr val="tx1"/>
                </a:solidFill>
              </a:rPr>
              <a:t>MODERN SLAVERY</a:t>
            </a:r>
          </a:p>
          <a:p>
            <a:r>
              <a:rPr lang="en-GB" sz="1800" dirty="0">
                <a:solidFill>
                  <a:schemeClr val="tx1"/>
                </a:solidFill>
              </a:rPr>
              <a:t>HSEQ Campaign </a:t>
            </a:r>
            <a:endParaRPr lang="en-GB" dirty="0"/>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F012B-A4DF-51EB-C2C4-1B31D5960CFE}"/>
              </a:ext>
            </a:extLst>
          </p:cNvPr>
          <p:cNvSpPr>
            <a:spLocks noGrp="1"/>
          </p:cNvSpPr>
          <p:nvPr>
            <p:ph type="title"/>
          </p:nvPr>
        </p:nvSpPr>
        <p:spPr/>
        <p:txBody>
          <a:bodyPr/>
          <a:lstStyle/>
          <a:p>
            <a:r>
              <a:rPr lang="en-GB">
                <a:latin typeface="Lucida Sans"/>
              </a:rPr>
              <a:t>What TRAC/Radio Design do</a:t>
            </a:r>
            <a:endParaRPr lang="en-GB" dirty="0">
              <a:latin typeface="Lucida Sans"/>
            </a:endParaRPr>
          </a:p>
        </p:txBody>
      </p:sp>
      <p:sp>
        <p:nvSpPr>
          <p:cNvPr id="3" name="TextBox 2">
            <a:extLst>
              <a:ext uri="{FF2B5EF4-FFF2-40B4-BE49-F238E27FC236}">
                <a16:creationId xmlns:a16="http://schemas.microsoft.com/office/drawing/2014/main" id="{0A53C2DC-3A95-143B-129D-09CFB05225EF}"/>
              </a:ext>
            </a:extLst>
          </p:cNvPr>
          <p:cNvSpPr txBox="1"/>
          <p:nvPr/>
        </p:nvSpPr>
        <p:spPr>
          <a:xfrm>
            <a:off x="1163782" y="1690688"/>
            <a:ext cx="8850230" cy="486287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dirty="0">
                <a:solidFill>
                  <a:srgbClr val="000000"/>
                </a:solidFill>
              </a:rPr>
              <a:t>We recognise that Modern Slavery is an abhorrent abuse of human rights.</a:t>
            </a:r>
          </a:p>
          <a:p>
            <a:pPr marL="285750" indent="-285750">
              <a:buFont typeface="Arial" panose="020B0604020202020204" pitchFamily="34" charset="0"/>
              <a:buChar char="•"/>
            </a:pPr>
            <a:endParaRPr lang="en-GB" sz="1600" dirty="0">
              <a:solidFill>
                <a:srgbClr val="000000"/>
              </a:solidFill>
            </a:endParaRPr>
          </a:p>
          <a:p>
            <a:pPr marL="285750" indent="-285750">
              <a:buFont typeface="Arial" panose="020B0604020202020204" pitchFamily="34" charset="0"/>
              <a:buChar char="•"/>
            </a:pPr>
            <a:r>
              <a:rPr lang="en-GB" sz="1600" dirty="0">
                <a:solidFill>
                  <a:srgbClr val="000000"/>
                </a:solidFill>
              </a:rPr>
              <a:t>We publish an annual </a:t>
            </a:r>
            <a:r>
              <a:rPr lang="en-GB" sz="1600" b="1" dirty="0">
                <a:solidFill>
                  <a:srgbClr val="000000"/>
                </a:solidFill>
                <a:hlinkClick r:id="rId2"/>
              </a:rPr>
              <a:t>Transparency Statement</a:t>
            </a:r>
            <a:r>
              <a:rPr lang="en-GB" sz="1600" dirty="0">
                <a:solidFill>
                  <a:srgbClr val="000000"/>
                </a:solidFill>
              </a:rPr>
              <a:t>.</a:t>
            </a:r>
          </a:p>
          <a:p>
            <a:pPr marL="285750" indent="-285750">
              <a:buFont typeface="Arial" panose="020B0604020202020204" pitchFamily="34" charset="0"/>
              <a:buChar char="•"/>
            </a:pPr>
            <a:endParaRPr lang="en-GB" sz="1600" dirty="0">
              <a:solidFill>
                <a:srgbClr val="000000"/>
              </a:solidFill>
            </a:endParaRPr>
          </a:p>
          <a:p>
            <a:pPr marL="285750" indent="-285750">
              <a:buFont typeface="Arial" panose="020B0604020202020204" pitchFamily="34" charset="0"/>
              <a:buChar char="•"/>
            </a:pPr>
            <a:r>
              <a:rPr lang="en-GB" sz="1600" b="0" i="0" dirty="0">
                <a:solidFill>
                  <a:srgbClr val="000000"/>
                </a:solidFill>
                <a:effectLst/>
              </a:rPr>
              <a:t>We will not knowingly award business to socially or environmentally irresponsible suppliers.</a:t>
            </a:r>
            <a:r>
              <a:rPr lang="en-GB" sz="1600" dirty="0">
                <a:solidFill>
                  <a:srgbClr val="000000"/>
                </a:solidFill>
              </a:rPr>
              <a:t> </a:t>
            </a:r>
          </a:p>
          <a:p>
            <a:pPr marL="285750" indent="-285750">
              <a:buFont typeface="Arial" panose="020B0604020202020204" pitchFamily="34" charset="0"/>
              <a:buChar char="•"/>
            </a:pPr>
            <a:endParaRPr lang="en-GB" sz="1600" dirty="0">
              <a:solidFill>
                <a:srgbClr val="000000"/>
              </a:solidFill>
            </a:endParaRPr>
          </a:p>
          <a:p>
            <a:pPr marL="285750" indent="-285750">
              <a:buFont typeface="Arial" panose="020B0604020202020204" pitchFamily="34" charset="0"/>
              <a:buChar char="•"/>
            </a:pPr>
            <a:r>
              <a:rPr lang="en-GB" sz="1600" dirty="0"/>
              <a:t>All suppliers are required to fill out an HSEQ Questionnaire detailing their Corporate Social Responsibility policies in addition to question on ethics, employment conditions and labour laws (included forced/bonded labour).</a:t>
            </a:r>
            <a:endParaRPr lang="en-GB" sz="1600" dirty="0">
              <a:solidFill>
                <a:srgbClr val="000000"/>
              </a:solidFill>
            </a:endParaRPr>
          </a:p>
          <a:p>
            <a:pPr marL="285750" indent="-285750">
              <a:buFont typeface="Arial" panose="020B0604020202020204" pitchFamily="34" charset="0"/>
              <a:buChar char="•"/>
            </a:pPr>
            <a:endParaRPr lang="en-GB" sz="1600" b="0" i="0" dirty="0">
              <a:solidFill>
                <a:srgbClr val="000000"/>
              </a:solidFill>
              <a:effectLst/>
            </a:endParaRPr>
          </a:p>
          <a:p>
            <a:pPr marL="285750" indent="-285750">
              <a:buFont typeface="Arial" panose="020B0604020202020204" pitchFamily="34" charset="0"/>
              <a:buChar char="•"/>
            </a:pPr>
            <a:r>
              <a:rPr lang="en-GB" sz="1600" b="0" i="0" dirty="0">
                <a:solidFill>
                  <a:srgbClr val="000000"/>
                </a:solidFill>
                <a:effectLst/>
              </a:rPr>
              <a:t>We have a robust Vendor Approval processes that includes an assessment of a supplier’s corporate social responsibility and ethics. This includes information on </a:t>
            </a:r>
            <a:r>
              <a:rPr lang="en-GB" sz="1600" dirty="0"/>
              <a:t>employment conditions and labour laws (including forced/bonded labour).</a:t>
            </a:r>
            <a:r>
              <a:rPr lang="en-GB" sz="1600" dirty="0">
                <a:solidFill>
                  <a:srgbClr val="000000"/>
                </a:solidFill>
              </a:rPr>
              <a:t> </a:t>
            </a:r>
          </a:p>
          <a:p>
            <a:pPr marL="285750" indent="-285750">
              <a:buFont typeface="Arial" panose="020B0604020202020204" pitchFamily="34" charset="0"/>
              <a:buChar char="•"/>
            </a:pPr>
            <a:endParaRPr lang="en-GB" sz="1600" dirty="0">
              <a:solidFill>
                <a:srgbClr val="000000"/>
              </a:solidFill>
            </a:endParaRPr>
          </a:p>
          <a:p>
            <a:pPr marL="285750" indent="-285750">
              <a:buFont typeface="Arial" panose="020B0604020202020204" pitchFamily="34" charset="0"/>
              <a:buChar char="•"/>
            </a:pPr>
            <a:r>
              <a:rPr lang="en-GB" sz="1600" b="0" i="0" dirty="0">
                <a:solidFill>
                  <a:srgbClr val="000000"/>
                </a:solidFill>
                <a:effectLst/>
              </a:rPr>
              <a:t>Suppliers are required to confirm compliance to TRAC’s </a:t>
            </a:r>
            <a:r>
              <a:rPr lang="en-GB" sz="1600" b="1" i="0" dirty="0">
                <a:solidFill>
                  <a:srgbClr val="000000"/>
                </a:solidFill>
                <a:effectLst/>
                <a:hlinkClick r:id="rId3"/>
              </a:rPr>
              <a:t>Code of Conduct</a:t>
            </a:r>
            <a:r>
              <a:rPr lang="en-GB" sz="1600" b="1" i="0" dirty="0">
                <a:solidFill>
                  <a:srgbClr val="000000"/>
                </a:solidFill>
                <a:effectLst/>
              </a:rPr>
              <a:t>.</a:t>
            </a:r>
          </a:p>
          <a:p>
            <a:pPr marL="285750" indent="-285750">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4" name="Picture 3" descr="A picture containing graphical user interface&#10;&#10;Description automatically generated">
            <a:extLst>
              <a:ext uri="{FF2B5EF4-FFF2-40B4-BE49-F238E27FC236}">
                <a16:creationId xmlns:a16="http://schemas.microsoft.com/office/drawing/2014/main" id="{F987AF56-AEBC-CC48-BDD2-11CB93EF09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0871" y="1781611"/>
            <a:ext cx="1995666" cy="1042094"/>
          </a:xfrm>
          <a:prstGeom prst="rect">
            <a:avLst/>
          </a:prstGeom>
        </p:spPr>
      </p:pic>
    </p:spTree>
    <p:extLst>
      <p:ext uri="{BB962C8B-B14F-4D97-AF65-F5344CB8AC3E}">
        <p14:creationId xmlns:p14="http://schemas.microsoft.com/office/powerpoint/2010/main" val="1239738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227E8-E0C8-8AB7-455E-73AC9343591F}"/>
              </a:ext>
            </a:extLst>
          </p:cNvPr>
          <p:cNvSpPr>
            <a:spLocks noGrp="1"/>
          </p:cNvSpPr>
          <p:nvPr>
            <p:ph type="title"/>
          </p:nvPr>
        </p:nvSpPr>
        <p:spPr/>
        <p:txBody>
          <a:bodyPr/>
          <a:lstStyle/>
          <a:p>
            <a:r>
              <a:rPr lang="en-GB" dirty="0">
                <a:latin typeface="Lucida Sans"/>
              </a:rPr>
              <a:t>What TRAC/Radio Design do</a:t>
            </a:r>
            <a:endParaRPr lang="en-GB" dirty="0"/>
          </a:p>
        </p:txBody>
      </p:sp>
      <p:sp>
        <p:nvSpPr>
          <p:cNvPr id="4" name="TextBox 3">
            <a:extLst>
              <a:ext uri="{FF2B5EF4-FFF2-40B4-BE49-F238E27FC236}">
                <a16:creationId xmlns:a16="http://schemas.microsoft.com/office/drawing/2014/main" id="{9D05457E-FE44-569D-4ED5-21A1425D0753}"/>
              </a:ext>
            </a:extLst>
          </p:cNvPr>
          <p:cNvSpPr txBox="1"/>
          <p:nvPr/>
        </p:nvSpPr>
        <p:spPr>
          <a:xfrm>
            <a:off x="941893" y="1690688"/>
            <a:ext cx="8199269" cy="3600986"/>
          </a:xfrm>
          <a:prstGeom prst="rect">
            <a:avLst/>
          </a:prstGeom>
          <a:noFill/>
        </p:spPr>
        <p:txBody>
          <a:bodyPr wrap="square">
            <a:spAutoFit/>
          </a:bodyPr>
          <a:lstStyle/>
          <a:p>
            <a:pPr marL="285750" indent="-285750">
              <a:buFont typeface="Arial" panose="020B0604020202020204" pitchFamily="34" charset="0"/>
              <a:buChar char="•"/>
            </a:pPr>
            <a:r>
              <a:rPr lang="en-GB" sz="1600" b="0" i="0" dirty="0">
                <a:solidFill>
                  <a:srgbClr val="000000"/>
                </a:solidFill>
                <a:effectLst/>
              </a:rPr>
              <a:t>We are committed to compliance with the applicable legislation for all areas in which we operate. </a:t>
            </a:r>
          </a:p>
          <a:p>
            <a:endParaRPr lang="en-GB" sz="1600" dirty="0"/>
          </a:p>
          <a:p>
            <a:pPr marL="285750" indent="-285750">
              <a:buFont typeface="Arial" panose="020B0604020202020204" pitchFamily="34" charset="0"/>
              <a:buChar char="•"/>
            </a:pPr>
            <a:r>
              <a:rPr lang="en-GB" sz="1600" dirty="0">
                <a:solidFill>
                  <a:srgbClr val="000000"/>
                </a:solidFill>
              </a:rPr>
              <a:t>We comply with Section 54 of the Modern Slavery Act 2015 which encourages organisations to investigate and report on their own supply chains.</a:t>
            </a:r>
          </a:p>
          <a:p>
            <a:pPr marL="285750" indent="-285750">
              <a:buFont typeface="Arial" panose="020B0604020202020204" pitchFamily="34" charset="0"/>
              <a:buChar char="•"/>
            </a:pPr>
            <a:endParaRPr lang="en-GB" sz="1600" dirty="0">
              <a:solidFill>
                <a:srgbClr val="000000"/>
              </a:solidFill>
              <a:latin typeface="Lucida Sans"/>
            </a:endParaRPr>
          </a:p>
          <a:p>
            <a:pPr marL="285750" indent="-285750">
              <a:buFont typeface="Arial" panose="020B0604020202020204" pitchFamily="34" charset="0"/>
              <a:buChar char="•"/>
            </a:pPr>
            <a:r>
              <a:rPr lang="en-GB" sz="1600" dirty="0">
                <a:solidFill>
                  <a:srgbClr val="000000"/>
                </a:solidFill>
                <a:latin typeface="Lucida Sans"/>
              </a:rPr>
              <a:t>We regularly audit suppliers to ensure compliance.</a:t>
            </a:r>
            <a:endParaRPr lang="en-GB" sz="1600" dirty="0"/>
          </a:p>
          <a:p>
            <a:pPr marL="285750" indent="-285750" algn="l">
              <a:buFont typeface="Arial" panose="020B0604020202020204" pitchFamily="34" charset="0"/>
              <a:buChar char="•"/>
            </a:pPr>
            <a:endParaRPr lang="en-GB" sz="1600" dirty="0"/>
          </a:p>
          <a:p>
            <a:pPr marL="285750" indent="-285750" algn="l">
              <a:buFont typeface="Arial" panose="020B0604020202020204" pitchFamily="34" charset="0"/>
              <a:buChar char="•"/>
            </a:pPr>
            <a:r>
              <a:rPr lang="en-GB" sz="1600" dirty="0"/>
              <a:t>We remain committed to ensuring due diligence in procuring conflict-free minerals. We retain conflict mineral statements from any supplier who uses tin or lead in their processes.</a:t>
            </a:r>
          </a:p>
          <a:p>
            <a:pPr marL="285750" indent="-285750">
              <a:buFont typeface="Arial" panose="020B0604020202020204" pitchFamily="34" charset="0"/>
              <a:buChar char="•"/>
            </a:pPr>
            <a:endParaRPr lang="en-GB" sz="1600" dirty="0"/>
          </a:p>
          <a:p>
            <a:endParaRPr lang="en-GB" dirty="0">
              <a:solidFill>
                <a:srgbClr val="000000"/>
              </a:solidFill>
              <a:latin typeface="Times New Roman" panose="02020603050405020304" pitchFamily="18" charset="0"/>
            </a:endParaRPr>
          </a:p>
          <a:p>
            <a:endParaRPr lang="en-GB" dirty="0"/>
          </a:p>
        </p:txBody>
      </p:sp>
      <p:pic>
        <p:nvPicPr>
          <p:cNvPr id="5" name="Picture 4" descr="A picture containing graphical user interface&#10;&#10;Description automatically generated">
            <a:extLst>
              <a:ext uri="{FF2B5EF4-FFF2-40B4-BE49-F238E27FC236}">
                <a16:creationId xmlns:a16="http://schemas.microsoft.com/office/drawing/2014/main" id="{E9E8F92A-6EDC-4730-17C9-2B53DFD58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0871" y="1781611"/>
            <a:ext cx="1995666" cy="1042094"/>
          </a:xfrm>
          <a:prstGeom prst="rect">
            <a:avLst/>
          </a:prstGeom>
        </p:spPr>
      </p:pic>
    </p:spTree>
    <p:extLst>
      <p:ext uri="{BB962C8B-B14F-4D97-AF65-F5344CB8AC3E}">
        <p14:creationId xmlns:p14="http://schemas.microsoft.com/office/powerpoint/2010/main" val="179690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86A12-0BA7-A808-1DBE-7B00458A950E}"/>
              </a:ext>
            </a:extLst>
          </p:cNvPr>
          <p:cNvSpPr>
            <a:spLocks noGrp="1"/>
          </p:cNvSpPr>
          <p:nvPr>
            <p:ph type="title"/>
          </p:nvPr>
        </p:nvSpPr>
        <p:spPr>
          <a:xfrm>
            <a:off x="838200" y="419532"/>
            <a:ext cx="10515600" cy="1325563"/>
          </a:xfrm>
        </p:spPr>
        <p:txBody>
          <a:bodyPr/>
          <a:lstStyle/>
          <a:p>
            <a:r>
              <a:rPr lang="en-US" dirty="0">
                <a:latin typeface="Lucida Sans"/>
              </a:rPr>
              <a:t>What can you do?</a:t>
            </a:r>
            <a:endParaRPr lang="en-US" dirty="0"/>
          </a:p>
        </p:txBody>
      </p:sp>
      <p:sp>
        <p:nvSpPr>
          <p:cNvPr id="3" name="TextBox 2">
            <a:extLst>
              <a:ext uri="{FF2B5EF4-FFF2-40B4-BE49-F238E27FC236}">
                <a16:creationId xmlns:a16="http://schemas.microsoft.com/office/drawing/2014/main" id="{5A2EAD33-C40C-9039-7959-568E1ED81D6C}"/>
              </a:ext>
            </a:extLst>
          </p:cNvPr>
          <p:cNvSpPr txBox="1"/>
          <p:nvPr/>
        </p:nvSpPr>
        <p:spPr>
          <a:xfrm>
            <a:off x="838200" y="1690688"/>
            <a:ext cx="7302623" cy="4801314"/>
          </a:xfrm>
          <a:prstGeom prst="rect">
            <a:avLst/>
          </a:prstGeom>
          <a:noFill/>
        </p:spPr>
        <p:txBody>
          <a:bodyPr wrap="square" rtlCol="0">
            <a:spAutoFit/>
          </a:bodyPr>
          <a:lstStyle/>
          <a:p>
            <a:pPr rtl="0"/>
            <a:r>
              <a:rPr lang="en-GB" dirty="0">
                <a:latin typeface="+mj-lt"/>
              </a:rPr>
              <a:t>Be a smart consumer and c</a:t>
            </a:r>
            <a:r>
              <a:rPr lang="en-GB" dirty="0">
                <a:effectLst/>
                <a:latin typeface="+mj-lt"/>
              </a:rPr>
              <a:t>onsider sustainability when shopping. </a:t>
            </a:r>
          </a:p>
          <a:p>
            <a:pPr rtl="0"/>
            <a:endParaRPr lang="en-GB" dirty="0">
              <a:latin typeface="+mj-lt"/>
            </a:endParaRPr>
          </a:p>
          <a:p>
            <a:pPr marL="285750" indent="-285750" rtl="0">
              <a:buFont typeface="Arial" panose="020B0604020202020204" pitchFamily="34" charset="0"/>
              <a:buChar char="•"/>
            </a:pPr>
            <a:r>
              <a:rPr lang="en-GB" dirty="0">
                <a:effectLst/>
                <a:latin typeface="+mj-lt"/>
              </a:rPr>
              <a:t>Think of every pound spent as a vote.</a:t>
            </a:r>
          </a:p>
          <a:p>
            <a:pPr rtl="0"/>
            <a:endParaRPr lang="en-GB" dirty="0">
              <a:effectLst/>
              <a:latin typeface="+mj-lt"/>
            </a:endParaRPr>
          </a:p>
          <a:p>
            <a:pPr marL="285750" indent="-285750" rtl="0">
              <a:buFont typeface="Arial" panose="020B0604020202020204" pitchFamily="34" charset="0"/>
              <a:buChar char="•"/>
            </a:pPr>
            <a:r>
              <a:rPr lang="en-GB" dirty="0">
                <a:effectLst/>
                <a:latin typeface="+mj-lt"/>
              </a:rPr>
              <a:t>Avoid dubious looking sites/social media posts selling cheap products. There is lots of </a:t>
            </a:r>
            <a:r>
              <a:rPr lang="en-GB">
                <a:effectLst/>
                <a:latin typeface="+mj-lt"/>
              </a:rPr>
              <a:t>speculation surrounding </a:t>
            </a:r>
            <a:r>
              <a:rPr lang="en-GB" dirty="0">
                <a:effectLst/>
                <a:latin typeface="+mj-lt"/>
              </a:rPr>
              <a:t>sites like TEMU, SHEIN regarding forced labour.</a:t>
            </a:r>
          </a:p>
          <a:p>
            <a:pPr marL="285750" indent="-285750" rtl="0">
              <a:buFont typeface="Arial" panose="020B0604020202020204" pitchFamily="34" charset="0"/>
              <a:buChar char="•"/>
            </a:pPr>
            <a:endParaRPr lang="en-GB" dirty="0">
              <a:effectLst/>
              <a:latin typeface="+mj-lt"/>
            </a:endParaRPr>
          </a:p>
          <a:p>
            <a:pPr marL="285750" indent="-285750" rtl="0">
              <a:buFont typeface="Arial" panose="020B0604020202020204" pitchFamily="34" charset="0"/>
              <a:buChar char="•"/>
            </a:pPr>
            <a:r>
              <a:rPr lang="en-GB" dirty="0">
                <a:effectLst/>
                <a:latin typeface="+mj-lt"/>
                <a:hlinkClick r:id="rId2"/>
              </a:rPr>
              <a:t>The Good Shopping Guide </a:t>
            </a:r>
            <a:r>
              <a:rPr lang="en-GB" dirty="0">
                <a:effectLst/>
                <a:latin typeface="+mj-lt"/>
              </a:rPr>
              <a:t>gives you an ethical comparison of companies and brands. They cover everything from mortgages and savings to jam.</a:t>
            </a:r>
          </a:p>
          <a:p>
            <a:pPr marL="285750" indent="-285750" rtl="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a:effectLst/>
                <a:latin typeface="+mj-lt"/>
              </a:rPr>
              <a:t>Look for accreditation such as </a:t>
            </a:r>
            <a:r>
              <a:rPr lang="en-GB" b="0" i="0" u="none" strike="noStrike" dirty="0">
                <a:effectLst/>
                <a:latin typeface="+mj-lt"/>
                <a:hlinkClick r:id="rId3"/>
              </a:rPr>
              <a:t>The Global Organic Textile Standard (GOTS)</a:t>
            </a:r>
            <a:r>
              <a:rPr lang="en-GB" b="0" i="0" u="none" strike="noStrike" dirty="0">
                <a:effectLst/>
                <a:latin typeface="+mj-lt"/>
              </a:rPr>
              <a:t>, </a:t>
            </a:r>
            <a:r>
              <a:rPr lang="en-GB" b="0" i="0" u="none" strike="noStrike" dirty="0">
                <a:effectLst/>
                <a:latin typeface="+mj-lt"/>
                <a:hlinkClick r:id="rId4"/>
              </a:rPr>
              <a:t>B-Corp Certified</a:t>
            </a:r>
            <a:r>
              <a:rPr lang="en-GB" dirty="0">
                <a:latin typeface="+mj-lt"/>
                <a:hlinkClick r:id="rId4"/>
              </a:rPr>
              <a:t> </a:t>
            </a:r>
            <a:r>
              <a:rPr lang="en-GB" dirty="0">
                <a:latin typeface="+mj-lt"/>
              </a:rPr>
              <a:t>or</a:t>
            </a:r>
            <a:r>
              <a:rPr lang="en-GB" b="0" i="0" u="none" strike="noStrike" dirty="0">
                <a:effectLst/>
                <a:latin typeface="+mj-lt"/>
              </a:rPr>
              <a:t> </a:t>
            </a:r>
            <a:r>
              <a:rPr lang="en-GB" dirty="0">
                <a:effectLst/>
                <a:latin typeface="+mj-lt"/>
              </a:rPr>
              <a:t>‘Living Wage’ employers.</a:t>
            </a:r>
          </a:p>
          <a:p>
            <a:pPr rtl="0"/>
            <a:endParaRPr lang="en-GB" dirty="0">
              <a:latin typeface="-apple-system"/>
            </a:endParaRPr>
          </a:p>
        </p:txBody>
      </p:sp>
      <p:pic>
        <p:nvPicPr>
          <p:cNvPr id="1030" name="Picture 6" descr="The GOOD Shopping Guide (@TheGoodShopping) / X">
            <a:extLst>
              <a:ext uri="{FF2B5EF4-FFF2-40B4-BE49-F238E27FC236}">
                <a16:creationId xmlns:a16="http://schemas.microsoft.com/office/drawing/2014/main" id="{E80E2C29-D0A0-CAE7-3387-324D1A0885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3953" y="1778942"/>
            <a:ext cx="1846766" cy="159784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6AD7743B-3191-D55B-51F6-F0B335B1D3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40152" y="2717618"/>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36EA69E-2F02-6AF5-5F9B-B86E6F820E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10222" y="4140381"/>
            <a:ext cx="2409825" cy="189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35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2AEF89-5ED0-F471-EFDB-5A9CB8BC24FE}"/>
              </a:ext>
            </a:extLst>
          </p:cNvPr>
          <p:cNvSpPr>
            <a:spLocks noGrp="1"/>
          </p:cNvSpPr>
          <p:nvPr>
            <p:ph type="title"/>
          </p:nvPr>
        </p:nvSpPr>
        <p:spPr>
          <a:xfrm>
            <a:off x="838200" y="419532"/>
            <a:ext cx="10515600" cy="1325563"/>
          </a:xfrm>
        </p:spPr>
        <p:txBody>
          <a:bodyPr/>
          <a:lstStyle/>
          <a:p>
            <a:r>
              <a:rPr lang="en-US" dirty="0">
                <a:latin typeface="Lucida Sans"/>
              </a:rPr>
              <a:t>What can you do?</a:t>
            </a:r>
            <a:endParaRPr lang="en-US" dirty="0"/>
          </a:p>
        </p:txBody>
      </p:sp>
      <p:pic>
        <p:nvPicPr>
          <p:cNvPr id="6" name="Picture 5">
            <a:extLst>
              <a:ext uri="{FF2B5EF4-FFF2-40B4-BE49-F238E27FC236}">
                <a16:creationId xmlns:a16="http://schemas.microsoft.com/office/drawing/2014/main" id="{76F92AB6-8DF5-8AC7-1E9D-3EE1EBEB5F56}"/>
              </a:ext>
            </a:extLst>
          </p:cNvPr>
          <p:cNvPicPr>
            <a:picLocks noChangeAspect="1"/>
          </p:cNvPicPr>
          <p:nvPr/>
        </p:nvPicPr>
        <p:blipFill>
          <a:blip r:embed="rId2"/>
          <a:stretch>
            <a:fillRect/>
          </a:stretch>
        </p:blipFill>
        <p:spPr>
          <a:xfrm>
            <a:off x="318951" y="1896518"/>
            <a:ext cx="4762500" cy="2181225"/>
          </a:xfrm>
          <a:prstGeom prst="rect">
            <a:avLst/>
          </a:prstGeom>
          <a:ln>
            <a:solidFill>
              <a:srgbClr val="000000"/>
            </a:solidFill>
          </a:ln>
        </p:spPr>
      </p:pic>
      <p:pic>
        <p:nvPicPr>
          <p:cNvPr id="3076" name="Picture 4" descr="Photo by Fashion Revolution Scotland on January 09, 2024. May be a graphic of magazine.">
            <a:hlinkClick r:id="rId3"/>
            <a:extLst>
              <a:ext uri="{FF2B5EF4-FFF2-40B4-BE49-F238E27FC236}">
                <a16:creationId xmlns:a16="http://schemas.microsoft.com/office/drawing/2014/main" id="{67ECF549-ACA2-E8FA-ED2D-3E613B83DD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4072" y="1580063"/>
            <a:ext cx="3697874" cy="3697874"/>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pic>
        <p:nvPicPr>
          <p:cNvPr id="3080" name="Picture 8" descr="Who made my clothes? – Women’s Education for Advancement and Empowerment">
            <a:extLst>
              <a:ext uri="{FF2B5EF4-FFF2-40B4-BE49-F238E27FC236}">
                <a16:creationId xmlns:a16="http://schemas.microsoft.com/office/drawing/2014/main" id="{1CDDBA74-90F3-8A62-6E09-61B3DDB476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4606" y="4109900"/>
            <a:ext cx="1946774" cy="219053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ow can I fight back against forced labor in the fashion industry?">
            <a:extLst>
              <a:ext uri="{FF2B5EF4-FFF2-40B4-BE49-F238E27FC236}">
                <a16:creationId xmlns:a16="http://schemas.microsoft.com/office/drawing/2014/main" id="{FCC8C325-92B5-8967-CCA4-CF635E0F70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9467" y="2268469"/>
            <a:ext cx="4031963" cy="4031963"/>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009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369332"/>
          </a:xfrm>
          <a:prstGeom prst="rect">
            <a:avLst/>
          </a:prstGeom>
        </p:spPr>
        <p:txBody>
          <a:bodyPr>
            <a:spAutoFit/>
          </a:bodyPr>
          <a:lstStyle/>
          <a:p>
            <a:pPr>
              <a:buNone/>
            </a:pPr>
            <a:r>
              <a:rPr lang="en-GB" dirty="0">
                <a:latin typeface="Lucida Sans" panose="020B0602030504020204" pitchFamily="34" charset="0"/>
              </a:rPr>
              <a:t>Summary of Incidents YTD 2024 -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grpSp>
        <p:nvGrpSpPr>
          <p:cNvPr id="6" name="Group 5">
            <a:extLst>
              <a:ext uri="{FF2B5EF4-FFF2-40B4-BE49-F238E27FC236}">
                <a16:creationId xmlns:a16="http://schemas.microsoft.com/office/drawing/2014/main" id="{C475E374-86C4-B40E-33FF-B4F5C21154F0}"/>
              </a:ext>
            </a:extLst>
          </p:cNvPr>
          <p:cNvGrpSpPr/>
          <p:nvPr/>
        </p:nvGrpSpPr>
        <p:grpSpPr>
          <a:xfrm>
            <a:off x="5837382" y="584868"/>
            <a:ext cx="5929745" cy="4920275"/>
            <a:chOff x="1439652" y="1481900"/>
            <a:chExt cx="6264696" cy="3718964"/>
          </a:xfrm>
        </p:grpSpPr>
        <p:sp>
          <p:nvSpPr>
            <p:cNvPr id="16" name="Freeform: Shape 15">
              <a:extLst>
                <a:ext uri="{FF2B5EF4-FFF2-40B4-BE49-F238E27FC236}">
                  <a16:creationId xmlns:a16="http://schemas.microsoft.com/office/drawing/2014/main" id="{0AD68D60-6C4C-A0D6-E16B-12D0FA50A183}"/>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17" name="Freeform: Shape 16">
              <a:extLst>
                <a:ext uri="{FF2B5EF4-FFF2-40B4-BE49-F238E27FC236}">
                  <a16:creationId xmlns:a16="http://schemas.microsoft.com/office/drawing/2014/main" id="{DB4406CC-312C-1540-58B5-EF145041F29A}"/>
                </a:ext>
              </a:extLst>
            </p:cNvPr>
            <p:cNvSpPr/>
            <p:nvPr/>
          </p:nvSpPr>
          <p:spPr>
            <a:xfrm>
              <a:off x="3319060" y="2217942"/>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8" name="Freeform: Shape 17">
              <a:extLst>
                <a:ext uri="{FF2B5EF4-FFF2-40B4-BE49-F238E27FC236}">
                  <a16:creationId xmlns:a16="http://schemas.microsoft.com/office/drawing/2014/main" id="{4034168F-81F0-8E8E-6476-057E61E2DE9E}"/>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9" name="Freeform: Shape 18">
              <a:extLst>
                <a:ext uri="{FF2B5EF4-FFF2-40B4-BE49-F238E27FC236}">
                  <a16:creationId xmlns:a16="http://schemas.microsoft.com/office/drawing/2014/main" id="{AEACCF40-DB44-7DE5-D256-323AAF563700}"/>
                </a:ext>
              </a:extLst>
            </p:cNvPr>
            <p:cNvSpPr/>
            <p:nvPr/>
          </p:nvSpPr>
          <p:spPr>
            <a:xfrm>
              <a:off x="2066122" y="370325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Lucida Sans" pitchFamily="34" charset="0"/>
                </a:rPr>
                <a:t>0</a:t>
              </a:r>
            </a:p>
            <a:p>
              <a:pPr marL="0" lvl="0" indent="0" algn="ctr" defTabSz="800100">
                <a:lnSpc>
                  <a:spcPct val="90000"/>
                </a:lnSpc>
                <a:spcBef>
                  <a:spcPct val="0"/>
                </a:spcBef>
                <a:spcAft>
                  <a:spcPct val="35000"/>
                </a:spcAft>
                <a:buNone/>
              </a:pPr>
              <a:r>
                <a:rPr lang="en-GB" sz="1800" kern="1200" dirty="0">
                  <a:latin typeface="Lucida Sans" pitchFamily="34" charset="0"/>
                </a:rPr>
                <a:t>First Aid</a:t>
              </a:r>
            </a:p>
          </p:txBody>
        </p:sp>
        <p:sp>
          <p:nvSpPr>
            <p:cNvPr id="20" name="Freeform: Shape 19">
              <a:extLst>
                <a:ext uri="{FF2B5EF4-FFF2-40B4-BE49-F238E27FC236}">
                  <a16:creationId xmlns:a16="http://schemas.microsoft.com/office/drawing/2014/main" id="{D264D133-BF34-F825-40B5-0C4E1331698B}"/>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dirty="0">
                  <a:latin typeface="Lucida Sans" pitchFamily="34" charset="0"/>
                </a:rPr>
                <a:t>0</a:t>
              </a:r>
              <a:endParaRPr lang="en-GB" sz="1800" kern="1200" dirty="0">
                <a:latin typeface="Lucida Sans" pitchFamily="34" charset="0"/>
              </a:endParaRPr>
            </a:p>
            <a:p>
              <a:pPr marL="0" lvl="0" indent="0" algn="ctr" defTabSz="800100">
                <a:lnSpc>
                  <a:spcPct val="90000"/>
                </a:lnSpc>
                <a:spcBef>
                  <a:spcPct val="0"/>
                </a:spcBef>
                <a:spcAft>
                  <a:spcPct val="35000"/>
                </a:spcAft>
                <a:buNone/>
              </a:pPr>
              <a:r>
                <a:rPr lang="en-GB" sz="1800" kern="1200" dirty="0">
                  <a:latin typeface="Lucida Sans" pitchFamily="34" charset="0"/>
                </a:rPr>
                <a:t>Near Miss</a:t>
              </a:r>
            </a:p>
          </p:txBody>
        </p:sp>
      </p:grpSp>
    </p:spTree>
    <p:extLst>
      <p:ext uri="{BB962C8B-B14F-4D97-AF65-F5344CB8AC3E}">
        <p14:creationId xmlns:p14="http://schemas.microsoft.com/office/powerpoint/2010/main" val="773859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dirty="0">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6BB5B-5F78-AC43-63C1-D91D65524549}"/>
              </a:ext>
            </a:extLst>
          </p:cNvPr>
          <p:cNvSpPr>
            <a:spLocks noGrp="1"/>
          </p:cNvSpPr>
          <p:nvPr>
            <p:ph type="title"/>
          </p:nvPr>
        </p:nvSpPr>
        <p:spPr/>
        <p:txBody>
          <a:bodyPr/>
          <a:lstStyle/>
          <a:p>
            <a:r>
              <a:rPr lang="en-GB" dirty="0"/>
              <a:t>What is Modern Slavery?</a:t>
            </a:r>
          </a:p>
        </p:txBody>
      </p:sp>
      <p:sp>
        <p:nvSpPr>
          <p:cNvPr id="11" name="Straight Connector 10">
            <a:extLst>
              <a:ext uri="{FF2B5EF4-FFF2-40B4-BE49-F238E27FC236}">
                <a16:creationId xmlns:a16="http://schemas.microsoft.com/office/drawing/2014/main" id="{490CEBC4-97F2-0900-7BCE-22FB7F2A551C}"/>
              </a:ext>
            </a:extLst>
          </p:cNvPr>
          <p:cNvSpPr/>
          <p:nvPr/>
        </p:nvSpPr>
        <p:spPr>
          <a:xfrm>
            <a:off x="6894115" y="6492875"/>
            <a:ext cx="4083551"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3" name="TextBox 2">
            <a:extLst>
              <a:ext uri="{FF2B5EF4-FFF2-40B4-BE49-F238E27FC236}">
                <a16:creationId xmlns:a16="http://schemas.microsoft.com/office/drawing/2014/main" id="{5097C175-20F5-52CE-6589-7F6F38E8EECA}"/>
              </a:ext>
            </a:extLst>
          </p:cNvPr>
          <p:cNvSpPr txBox="1"/>
          <p:nvPr/>
        </p:nvSpPr>
        <p:spPr>
          <a:xfrm>
            <a:off x="838200" y="1690688"/>
            <a:ext cx="6631708" cy="4801314"/>
          </a:xfrm>
          <a:prstGeom prst="rect">
            <a:avLst/>
          </a:prstGeom>
          <a:noFill/>
        </p:spPr>
        <p:txBody>
          <a:bodyPr wrap="square" rtlCol="0">
            <a:spAutoFit/>
          </a:bodyPr>
          <a:lstStyle/>
          <a:p>
            <a:r>
              <a:rPr lang="en-GB" b="1" dirty="0"/>
              <a:t>Modern slavery is when a person is exploited by others for personal or commercial gain. </a:t>
            </a:r>
          </a:p>
          <a:p>
            <a:endParaRPr lang="en-GB" dirty="0"/>
          </a:p>
          <a:p>
            <a:r>
              <a:rPr lang="en-GB" dirty="0"/>
              <a:t>It is estimated that around 49.6 million people are affected globally*. Reports of modern slavery have increased since 2018. This is due to worldwide conflicts, environmental degradation, migration, a global rollback of women’s rights and the impact of the COVID-19 pandemic.</a:t>
            </a:r>
          </a:p>
          <a:p>
            <a:endParaRPr lang="en-GB" dirty="0"/>
          </a:p>
          <a:p>
            <a:r>
              <a:rPr lang="en-GB" dirty="0"/>
              <a:t>It is hard to get an accurate figure as it is often a hidden crime. Women, children and minority groups are most at risk.</a:t>
            </a:r>
          </a:p>
          <a:p>
            <a:endParaRPr lang="en-GB" dirty="0"/>
          </a:p>
          <a:p>
            <a:endParaRPr lang="en-GB" dirty="0"/>
          </a:p>
          <a:p>
            <a:endParaRPr lang="en-GB" dirty="0"/>
          </a:p>
          <a:p>
            <a:endParaRPr lang="en-GB" dirty="0">
              <a:latin typeface="open sans" panose="020B0606030504020204" pitchFamily="34" charset="0"/>
            </a:endParaRPr>
          </a:p>
        </p:txBody>
      </p:sp>
      <p:sp>
        <p:nvSpPr>
          <p:cNvPr id="6" name="TextBox 5">
            <a:extLst>
              <a:ext uri="{FF2B5EF4-FFF2-40B4-BE49-F238E27FC236}">
                <a16:creationId xmlns:a16="http://schemas.microsoft.com/office/drawing/2014/main" id="{998EEC17-A6E6-C65D-77EF-BB164C448444}"/>
              </a:ext>
            </a:extLst>
          </p:cNvPr>
          <p:cNvSpPr txBox="1"/>
          <p:nvPr/>
        </p:nvSpPr>
        <p:spPr>
          <a:xfrm>
            <a:off x="735321" y="6001684"/>
            <a:ext cx="10139466" cy="492443"/>
          </a:xfrm>
          <a:prstGeom prst="rect">
            <a:avLst/>
          </a:prstGeom>
          <a:noFill/>
        </p:spPr>
        <p:txBody>
          <a:bodyPr wrap="square" rtlCol="0">
            <a:spAutoFit/>
          </a:bodyPr>
          <a:lstStyle/>
          <a:p>
            <a:r>
              <a:rPr lang="en-GB" sz="800" dirty="0"/>
              <a:t>*https://www.antislavery.org/slavery-today/modern-slavery/#:~:text=Modern%20slavery%20takes%20many%20forms,criminality%2C%20marriage%20or%20organ%20removal</a:t>
            </a:r>
          </a:p>
          <a:p>
            <a:endParaRPr lang="en-GB" dirty="0"/>
          </a:p>
        </p:txBody>
      </p:sp>
      <p:pic>
        <p:nvPicPr>
          <p:cNvPr id="4" name="Picture 3" descr="Victims of modern slavery are being held in UK prisons - Geographical">
            <a:extLst>
              <a:ext uri="{FF2B5EF4-FFF2-40B4-BE49-F238E27FC236}">
                <a16:creationId xmlns:a16="http://schemas.microsoft.com/office/drawing/2014/main" id="{E04A41B0-9E74-5C2F-578B-E4B2F04C7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319" y="1946649"/>
            <a:ext cx="4054599" cy="2703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51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C0C4-51AB-F0B4-7C66-AC064CDEB3C9}"/>
              </a:ext>
            </a:extLst>
          </p:cNvPr>
          <p:cNvSpPr>
            <a:spLocks noGrp="1"/>
          </p:cNvSpPr>
          <p:nvPr>
            <p:ph type="title"/>
          </p:nvPr>
        </p:nvSpPr>
        <p:spPr/>
        <p:txBody>
          <a:bodyPr/>
          <a:lstStyle/>
          <a:p>
            <a:r>
              <a:rPr lang="en-GB" dirty="0"/>
              <a:t>Types of Modern Slavery</a:t>
            </a:r>
          </a:p>
        </p:txBody>
      </p:sp>
      <p:pic>
        <p:nvPicPr>
          <p:cNvPr id="11" name="Graphic 10" descr="Man and woman with solid fill">
            <a:extLst>
              <a:ext uri="{FF2B5EF4-FFF2-40B4-BE49-F238E27FC236}">
                <a16:creationId xmlns:a16="http://schemas.microsoft.com/office/drawing/2014/main" id="{7DFF45CB-CA9C-8A20-65CD-3435B0F79F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7131" y="2153770"/>
            <a:ext cx="1649302" cy="1649302"/>
          </a:xfrm>
          <a:prstGeom prst="rect">
            <a:avLst/>
          </a:prstGeom>
        </p:spPr>
      </p:pic>
      <p:pic>
        <p:nvPicPr>
          <p:cNvPr id="13" name="Graphic 12" descr="Mop and bucket outline">
            <a:extLst>
              <a:ext uri="{FF2B5EF4-FFF2-40B4-BE49-F238E27FC236}">
                <a16:creationId xmlns:a16="http://schemas.microsoft.com/office/drawing/2014/main" id="{E2451F1A-B66B-F935-A5A3-5E0910AA30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29639" y="2036007"/>
            <a:ext cx="1649302" cy="1649302"/>
          </a:xfrm>
          <a:prstGeom prst="rect">
            <a:avLst/>
          </a:prstGeom>
        </p:spPr>
      </p:pic>
      <p:pic>
        <p:nvPicPr>
          <p:cNvPr id="15" name="Graphic 14" descr="Hammer1 outline">
            <a:extLst>
              <a:ext uri="{FF2B5EF4-FFF2-40B4-BE49-F238E27FC236}">
                <a16:creationId xmlns:a16="http://schemas.microsoft.com/office/drawing/2014/main" id="{EAD3078D-FBDB-8793-D991-E3B0AAE35B2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25668" y="2115126"/>
            <a:ext cx="1548627" cy="1548627"/>
          </a:xfrm>
          <a:prstGeom prst="rect">
            <a:avLst/>
          </a:prstGeom>
        </p:spPr>
      </p:pic>
      <p:pic>
        <p:nvPicPr>
          <p:cNvPr id="17" name="Graphic 16" descr="Jail outline">
            <a:extLst>
              <a:ext uri="{FF2B5EF4-FFF2-40B4-BE49-F238E27FC236}">
                <a16:creationId xmlns:a16="http://schemas.microsoft.com/office/drawing/2014/main" id="{BCE632A4-CF56-D2E8-1D03-22F1FECF6E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7501" y="2115127"/>
            <a:ext cx="1649302" cy="1649302"/>
          </a:xfrm>
          <a:prstGeom prst="rect">
            <a:avLst/>
          </a:prstGeom>
        </p:spPr>
      </p:pic>
      <p:pic>
        <p:nvPicPr>
          <p:cNvPr id="18" name="Graphic 17" descr="Handcuffs outline">
            <a:extLst>
              <a:ext uri="{FF2B5EF4-FFF2-40B4-BE49-F238E27FC236}">
                <a16:creationId xmlns:a16="http://schemas.microsoft.com/office/drawing/2014/main" id="{DC09DB2F-B0D6-1239-06C2-12AA2645542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126185" y="2080510"/>
            <a:ext cx="1686692" cy="1686692"/>
          </a:xfrm>
          <a:prstGeom prst="rect">
            <a:avLst/>
          </a:prstGeom>
        </p:spPr>
      </p:pic>
      <p:sp>
        <p:nvSpPr>
          <p:cNvPr id="19" name="Rectangle: Rounded Corners 18">
            <a:extLst>
              <a:ext uri="{FF2B5EF4-FFF2-40B4-BE49-F238E27FC236}">
                <a16:creationId xmlns:a16="http://schemas.microsoft.com/office/drawing/2014/main" id="{9859B809-A397-3FD1-8B34-AB05E088EE42}"/>
              </a:ext>
            </a:extLst>
          </p:cNvPr>
          <p:cNvSpPr/>
          <p:nvPr/>
        </p:nvSpPr>
        <p:spPr>
          <a:xfrm>
            <a:off x="420952" y="3925457"/>
            <a:ext cx="1786534" cy="1916544"/>
          </a:xfrm>
          <a:prstGeom prst="roundRect">
            <a:avLst/>
          </a:prstGeom>
          <a:solidFill>
            <a:srgbClr val="F8D61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dirty="0">
                <a:solidFill>
                  <a:schemeClr val="tx1"/>
                </a:solidFill>
                <a:latin typeface="+mj-lt"/>
              </a:rPr>
              <a:t>Forced labour</a:t>
            </a:r>
          </a:p>
          <a:p>
            <a:endParaRPr lang="en-GB" sz="1100" dirty="0"/>
          </a:p>
          <a:p>
            <a:pPr algn="ctr"/>
            <a:r>
              <a:rPr lang="en-GB" sz="1100" dirty="0">
                <a:solidFill>
                  <a:schemeClr val="tx1"/>
                </a:solidFill>
                <a:latin typeface="+mj-lt"/>
              </a:rPr>
              <a:t>Most forced labour occurs in the lowest tiers of supply chains; that is, in the extraction of raw materials and in production stage.</a:t>
            </a:r>
          </a:p>
          <a:p>
            <a:pPr algn="ctr"/>
            <a:r>
              <a:rPr lang="en-GB" sz="1100" b="1" dirty="0">
                <a:solidFill>
                  <a:schemeClr val="tx1"/>
                </a:solidFill>
                <a:latin typeface="+mj-lt"/>
              </a:rPr>
              <a:t> </a:t>
            </a:r>
          </a:p>
          <a:p>
            <a:pPr algn="ctr"/>
            <a:endParaRPr lang="en-GB" sz="1100" b="1" dirty="0">
              <a:solidFill>
                <a:schemeClr val="tx1"/>
              </a:solidFill>
              <a:latin typeface="+mj-lt"/>
            </a:endParaRPr>
          </a:p>
          <a:p>
            <a:pPr algn="ctr"/>
            <a:endParaRPr lang="en-GB" sz="1100" dirty="0">
              <a:solidFill>
                <a:schemeClr val="tx1"/>
              </a:solidFill>
              <a:latin typeface="+mj-lt"/>
            </a:endParaRPr>
          </a:p>
        </p:txBody>
      </p:sp>
      <p:sp>
        <p:nvSpPr>
          <p:cNvPr id="20" name="Rectangle: Rounded Corners 19">
            <a:extLst>
              <a:ext uri="{FF2B5EF4-FFF2-40B4-BE49-F238E27FC236}">
                <a16:creationId xmlns:a16="http://schemas.microsoft.com/office/drawing/2014/main" id="{2F8FDD53-BB75-ED94-F55F-45D53A5F783D}"/>
              </a:ext>
            </a:extLst>
          </p:cNvPr>
          <p:cNvSpPr/>
          <p:nvPr/>
        </p:nvSpPr>
        <p:spPr>
          <a:xfrm>
            <a:off x="2693101" y="3925456"/>
            <a:ext cx="1786534" cy="1916545"/>
          </a:xfrm>
          <a:prstGeom prst="roundRect">
            <a:avLst/>
          </a:prstGeom>
          <a:solidFill>
            <a:srgbClr val="F8D61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dirty="0">
                <a:solidFill>
                  <a:schemeClr val="tx1"/>
                </a:solidFill>
                <a:latin typeface="+mj-lt"/>
              </a:rPr>
              <a:t>Debt Bondage </a:t>
            </a:r>
          </a:p>
          <a:p>
            <a:pPr algn="ctr"/>
            <a:endParaRPr lang="en-GB" sz="1100" b="1" dirty="0">
              <a:solidFill>
                <a:schemeClr val="tx1"/>
              </a:solidFill>
              <a:latin typeface="+mj-lt"/>
            </a:endParaRPr>
          </a:p>
          <a:p>
            <a:pPr algn="ctr"/>
            <a:r>
              <a:rPr lang="en-GB" sz="1100" dirty="0">
                <a:solidFill>
                  <a:schemeClr val="tx1"/>
                </a:solidFill>
                <a:latin typeface="+mj-lt"/>
              </a:rPr>
              <a:t>Where people trapped in poverty borrow money and are forced to work off their debt with no control as to when it ends.</a:t>
            </a:r>
          </a:p>
        </p:txBody>
      </p:sp>
      <p:sp>
        <p:nvSpPr>
          <p:cNvPr id="21" name="Rectangle: Rounded Corners 20">
            <a:extLst>
              <a:ext uri="{FF2B5EF4-FFF2-40B4-BE49-F238E27FC236}">
                <a16:creationId xmlns:a16="http://schemas.microsoft.com/office/drawing/2014/main" id="{1501A30E-7E14-E9EF-C633-25A3204ED68D}"/>
              </a:ext>
            </a:extLst>
          </p:cNvPr>
          <p:cNvSpPr/>
          <p:nvPr/>
        </p:nvSpPr>
        <p:spPr>
          <a:xfrm>
            <a:off x="4992957" y="3925456"/>
            <a:ext cx="1786534" cy="1916544"/>
          </a:xfrm>
          <a:prstGeom prst="roundRect">
            <a:avLst/>
          </a:prstGeom>
          <a:solidFill>
            <a:srgbClr val="F8D61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dirty="0">
                <a:solidFill>
                  <a:schemeClr val="tx1"/>
                </a:solidFill>
                <a:latin typeface="+mj-lt"/>
              </a:rPr>
              <a:t>Child Slavery</a:t>
            </a:r>
          </a:p>
          <a:p>
            <a:pPr algn="ctr"/>
            <a:endParaRPr lang="en-GB" sz="1100" b="1" dirty="0">
              <a:solidFill>
                <a:schemeClr val="tx1"/>
              </a:solidFill>
              <a:latin typeface="+mj-lt"/>
            </a:endParaRPr>
          </a:p>
          <a:p>
            <a:pPr algn="ctr"/>
            <a:r>
              <a:rPr lang="en-GB" sz="1100" dirty="0">
                <a:solidFill>
                  <a:schemeClr val="tx1"/>
                </a:solidFill>
                <a:latin typeface="+mj-lt"/>
              </a:rPr>
              <a:t>A quarter of slaves today are children</a:t>
            </a:r>
            <a:r>
              <a:rPr lang="en-GB" sz="1100" b="1" dirty="0">
                <a:solidFill>
                  <a:schemeClr val="tx1"/>
                </a:solidFill>
                <a:latin typeface="+mj-lt"/>
              </a:rPr>
              <a:t>.</a:t>
            </a:r>
            <a:endParaRPr lang="en-GB" sz="1100" dirty="0">
              <a:solidFill>
                <a:schemeClr val="tx1"/>
              </a:solidFill>
              <a:latin typeface="+mj-lt"/>
            </a:endParaRPr>
          </a:p>
        </p:txBody>
      </p:sp>
      <p:sp>
        <p:nvSpPr>
          <p:cNvPr id="22" name="Rectangle: Rounded Corners 21">
            <a:extLst>
              <a:ext uri="{FF2B5EF4-FFF2-40B4-BE49-F238E27FC236}">
                <a16:creationId xmlns:a16="http://schemas.microsoft.com/office/drawing/2014/main" id="{7D4FE61C-5CAB-D94D-309B-EB5E41543CB2}"/>
              </a:ext>
            </a:extLst>
          </p:cNvPr>
          <p:cNvSpPr/>
          <p:nvPr/>
        </p:nvSpPr>
        <p:spPr>
          <a:xfrm>
            <a:off x="7449833" y="3925455"/>
            <a:ext cx="1786534" cy="1916543"/>
          </a:xfrm>
          <a:prstGeom prst="roundRect">
            <a:avLst/>
          </a:prstGeom>
          <a:solidFill>
            <a:srgbClr val="F8D61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dirty="0">
                <a:solidFill>
                  <a:schemeClr val="tx1"/>
                </a:solidFill>
                <a:latin typeface="+mj-lt"/>
              </a:rPr>
              <a:t>Forced Marriage</a:t>
            </a:r>
          </a:p>
          <a:p>
            <a:pPr algn="ctr"/>
            <a:endParaRPr lang="en-GB" sz="1100" dirty="0">
              <a:solidFill>
                <a:schemeClr val="tx1"/>
              </a:solidFill>
              <a:latin typeface="+mj-lt"/>
            </a:endParaRPr>
          </a:p>
          <a:p>
            <a:pPr algn="ctr"/>
            <a:r>
              <a:rPr lang="en-GB" sz="1100" dirty="0">
                <a:solidFill>
                  <a:schemeClr val="tx1"/>
                </a:solidFill>
                <a:latin typeface="+mj-lt"/>
              </a:rPr>
              <a:t>22 million people are in forced marriages.</a:t>
            </a:r>
          </a:p>
        </p:txBody>
      </p:sp>
      <p:sp>
        <p:nvSpPr>
          <p:cNvPr id="23" name="Rectangle: Rounded Corners 22">
            <a:extLst>
              <a:ext uri="{FF2B5EF4-FFF2-40B4-BE49-F238E27FC236}">
                <a16:creationId xmlns:a16="http://schemas.microsoft.com/office/drawing/2014/main" id="{B5D46C6E-D0C7-DF2B-2F95-693932712EF4}"/>
              </a:ext>
            </a:extLst>
          </p:cNvPr>
          <p:cNvSpPr/>
          <p:nvPr/>
        </p:nvSpPr>
        <p:spPr>
          <a:xfrm>
            <a:off x="9712745" y="3925455"/>
            <a:ext cx="1786534" cy="1916542"/>
          </a:xfrm>
          <a:prstGeom prst="roundRect">
            <a:avLst/>
          </a:prstGeom>
          <a:solidFill>
            <a:srgbClr val="F8D61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dirty="0">
                <a:solidFill>
                  <a:schemeClr val="tx1"/>
                </a:solidFill>
                <a:latin typeface="+mj-lt"/>
              </a:rPr>
              <a:t>Domestic Servitude</a:t>
            </a:r>
          </a:p>
          <a:p>
            <a:pPr algn="ctr"/>
            <a:endParaRPr lang="en-GB" sz="1100" b="1" dirty="0">
              <a:solidFill>
                <a:schemeClr val="tx1"/>
              </a:solidFill>
              <a:latin typeface="+mj-lt"/>
            </a:endParaRPr>
          </a:p>
          <a:p>
            <a:pPr algn="ctr"/>
            <a:r>
              <a:rPr lang="en-GB" sz="1100" dirty="0">
                <a:solidFill>
                  <a:schemeClr val="tx1"/>
                </a:solidFill>
                <a:latin typeface="+mj-lt"/>
              </a:rPr>
              <a:t>A live-in employment arrangement where the employee cannot leave of their own free will.</a:t>
            </a:r>
          </a:p>
        </p:txBody>
      </p:sp>
    </p:spTree>
    <p:extLst>
      <p:ext uri="{BB962C8B-B14F-4D97-AF65-F5344CB8AC3E}">
        <p14:creationId xmlns:p14="http://schemas.microsoft.com/office/powerpoint/2010/main" val="257022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65DF-3A26-4705-6D54-B90451755F13}"/>
              </a:ext>
            </a:extLst>
          </p:cNvPr>
          <p:cNvSpPr>
            <a:spLocks noGrp="1"/>
          </p:cNvSpPr>
          <p:nvPr>
            <p:ph type="title"/>
          </p:nvPr>
        </p:nvSpPr>
        <p:spPr/>
        <p:txBody>
          <a:bodyPr/>
          <a:lstStyle/>
          <a:p>
            <a:r>
              <a:rPr lang="en-GB"/>
              <a:t>Industries linked to Modern Slavery</a:t>
            </a:r>
            <a:endParaRPr lang="en-GB" dirty="0"/>
          </a:p>
        </p:txBody>
      </p:sp>
      <p:sp>
        <p:nvSpPr>
          <p:cNvPr id="3" name="Content Placeholder 2">
            <a:extLst>
              <a:ext uri="{FF2B5EF4-FFF2-40B4-BE49-F238E27FC236}">
                <a16:creationId xmlns:a16="http://schemas.microsoft.com/office/drawing/2014/main" id="{8829F212-DA0D-A104-7993-03A46932D869}"/>
              </a:ext>
            </a:extLst>
          </p:cNvPr>
          <p:cNvSpPr>
            <a:spLocks noGrp="1"/>
          </p:cNvSpPr>
          <p:nvPr>
            <p:ph idx="1"/>
          </p:nvPr>
        </p:nvSpPr>
        <p:spPr>
          <a:xfrm>
            <a:off x="838199" y="1825625"/>
            <a:ext cx="7439183" cy="4351338"/>
          </a:xfrm>
        </p:spPr>
        <p:txBody>
          <a:bodyPr>
            <a:normAutofit/>
          </a:bodyPr>
          <a:lstStyle/>
          <a:p>
            <a:pPr>
              <a:spcBef>
                <a:spcPts val="1200"/>
              </a:spcBef>
            </a:pPr>
            <a:r>
              <a:rPr lang="en-GB" sz="1600" b="1" dirty="0">
                <a:latin typeface="+mn-lt"/>
              </a:rPr>
              <a:t>Construction - </a:t>
            </a:r>
            <a:r>
              <a:rPr lang="en-GB" sz="1600" dirty="0">
                <a:latin typeface="+mn-lt"/>
              </a:rPr>
              <a:t>The dynamic nature of construction work can mean workers join and exit throughout a project without scrutiny.</a:t>
            </a:r>
          </a:p>
          <a:p>
            <a:pPr>
              <a:spcBef>
                <a:spcPts val="1200"/>
              </a:spcBef>
            </a:pPr>
            <a:r>
              <a:rPr lang="en-GB" sz="1600" b="1" dirty="0">
                <a:latin typeface="+mn-lt"/>
              </a:rPr>
              <a:t>Cleaning - </a:t>
            </a:r>
            <a:r>
              <a:rPr lang="en-GB" sz="1600" dirty="0">
                <a:latin typeface="+mn-lt"/>
              </a:rPr>
              <a:t>Often carried out by female migrant workers who carry out the work without being seen.</a:t>
            </a:r>
          </a:p>
          <a:p>
            <a:pPr>
              <a:spcBef>
                <a:spcPts val="1200"/>
              </a:spcBef>
            </a:pPr>
            <a:r>
              <a:rPr lang="en-GB" sz="1600" b="1" dirty="0">
                <a:latin typeface="+mn-lt"/>
              </a:rPr>
              <a:t>Food Production - </a:t>
            </a:r>
            <a:r>
              <a:rPr lang="en-GB" sz="1600" dirty="0">
                <a:latin typeface="+mn-lt"/>
              </a:rPr>
              <a:t>Due to the nature of the work involved in the production, processing, packaging and transport of food and produce, these supply chains have a high risk of modern slavery.</a:t>
            </a:r>
          </a:p>
          <a:p>
            <a:pPr>
              <a:spcBef>
                <a:spcPts val="1200"/>
              </a:spcBef>
            </a:pPr>
            <a:r>
              <a:rPr lang="en-GB" sz="1600" b="1" dirty="0">
                <a:latin typeface="+mn-lt"/>
              </a:rPr>
              <a:t>Tobacco </a:t>
            </a:r>
            <a:r>
              <a:rPr lang="en-GB" sz="1600" dirty="0">
                <a:latin typeface="+mn-lt"/>
              </a:rPr>
              <a:t>- According to HMRC around 2.5 billion illegal cigarettes were smoked in the United Kingdom between 2019 and 2020. This is made possible through modern slavery.</a:t>
            </a:r>
          </a:p>
          <a:p>
            <a:pPr marL="228600" indent="-228600">
              <a:lnSpc>
                <a:spcPct val="90000"/>
              </a:lnSpc>
              <a:spcBef>
                <a:spcPts val="1200"/>
              </a:spcBef>
              <a:buFont typeface="Arial" panose="020B0604020202020204" pitchFamily="34" charset="0"/>
              <a:buChar char="•"/>
            </a:pPr>
            <a:r>
              <a:rPr lang="en-GB" sz="1600" b="1" dirty="0">
                <a:latin typeface="+mn-lt"/>
              </a:rPr>
              <a:t>Electronic and Clothing Manufacturing </a:t>
            </a:r>
            <a:r>
              <a:rPr lang="en-GB" sz="1600" dirty="0">
                <a:latin typeface="+mn-lt"/>
              </a:rPr>
              <a:t>- Almost 20% of the world’s global cotton production is linked to forced labour in China. </a:t>
            </a:r>
          </a:p>
          <a:p>
            <a:pPr marL="228600" indent="-228600">
              <a:lnSpc>
                <a:spcPct val="90000"/>
              </a:lnSpc>
              <a:spcBef>
                <a:spcPts val="1200"/>
              </a:spcBef>
              <a:buFont typeface="Arial" panose="020B0604020202020204" pitchFamily="34" charset="0"/>
              <a:buChar char="•"/>
            </a:pPr>
            <a:r>
              <a:rPr lang="en-GB" sz="1600" b="1" dirty="0">
                <a:latin typeface="+mn-lt"/>
              </a:rPr>
              <a:t>Renewables</a:t>
            </a:r>
            <a:r>
              <a:rPr lang="en-GB" sz="1600" dirty="0">
                <a:latin typeface="+mn-lt"/>
              </a:rPr>
              <a:t> – Reports show that the rush to decarbonise global energy systems is giving rise to modern slavery with the production of solar panels and lithium-ion batteries.</a:t>
            </a:r>
          </a:p>
          <a:p>
            <a:pPr marL="228600" indent="-228600">
              <a:lnSpc>
                <a:spcPct val="90000"/>
              </a:lnSpc>
              <a:spcBef>
                <a:spcPts val="1200"/>
              </a:spcBef>
              <a:buFont typeface="Arial" panose="020B0604020202020204" pitchFamily="34" charset="0"/>
              <a:buChar char="•"/>
            </a:pPr>
            <a:endParaRPr lang="en-GB" sz="1600" dirty="0">
              <a:latin typeface="+mn-lt"/>
            </a:endParaRPr>
          </a:p>
          <a:p>
            <a:pPr marL="228600" indent="-228600">
              <a:lnSpc>
                <a:spcPct val="90000"/>
              </a:lnSpc>
              <a:spcBef>
                <a:spcPts val="1200"/>
              </a:spcBef>
              <a:buFont typeface="Arial" panose="020B0604020202020204" pitchFamily="34" charset="0"/>
              <a:buChar char="•"/>
            </a:pPr>
            <a:endParaRPr lang="en-GB" sz="1600" dirty="0">
              <a:latin typeface="+mn-lt"/>
            </a:endParaRPr>
          </a:p>
          <a:p>
            <a:pPr marL="0" indent="0">
              <a:buNone/>
            </a:pPr>
            <a:endParaRPr lang="en-GB" sz="1200" dirty="0">
              <a:latin typeface="+mn-lt"/>
            </a:endParaRPr>
          </a:p>
        </p:txBody>
      </p:sp>
      <p:pic>
        <p:nvPicPr>
          <p:cNvPr id="1030" name="Picture 6">
            <a:extLst>
              <a:ext uri="{FF2B5EF4-FFF2-40B4-BE49-F238E27FC236}">
                <a16:creationId xmlns:a16="http://schemas.microsoft.com/office/drawing/2014/main" id="{098C683C-C012-73B2-E06F-82844D37D8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5825" y="1690688"/>
            <a:ext cx="2847975"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670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40AEB-1867-7E0B-1A2E-A5966AC240D8}"/>
              </a:ext>
            </a:extLst>
          </p:cNvPr>
          <p:cNvSpPr>
            <a:spLocks noGrp="1"/>
          </p:cNvSpPr>
          <p:nvPr>
            <p:ph type="title"/>
          </p:nvPr>
        </p:nvSpPr>
        <p:spPr/>
        <p:txBody>
          <a:bodyPr>
            <a:normAutofit/>
          </a:bodyPr>
          <a:lstStyle/>
          <a:p>
            <a:r>
              <a:rPr lang="en-GB" dirty="0"/>
              <a:t>Signs of Modern Slavery in a workplace</a:t>
            </a:r>
          </a:p>
        </p:txBody>
      </p:sp>
      <p:sp>
        <p:nvSpPr>
          <p:cNvPr id="3" name="TextBox 2">
            <a:extLst>
              <a:ext uri="{FF2B5EF4-FFF2-40B4-BE49-F238E27FC236}">
                <a16:creationId xmlns:a16="http://schemas.microsoft.com/office/drawing/2014/main" id="{9BD87067-5601-B091-04D4-E075F957C0D9}"/>
              </a:ext>
            </a:extLst>
          </p:cNvPr>
          <p:cNvSpPr txBox="1"/>
          <p:nvPr/>
        </p:nvSpPr>
        <p:spPr>
          <a:xfrm>
            <a:off x="960582" y="1773382"/>
            <a:ext cx="6910799" cy="5078313"/>
          </a:xfrm>
          <a:prstGeom prst="rect">
            <a:avLst/>
          </a:prstGeom>
          <a:noFill/>
        </p:spPr>
        <p:txBody>
          <a:bodyPr wrap="square" lIns="91440" tIns="45720" rIns="91440" bIns="45720" rtlCol="0" anchor="t">
            <a:spAutoFit/>
          </a:bodyPr>
          <a:lstStyle/>
          <a:p>
            <a:r>
              <a:rPr lang="en-GB" dirty="0"/>
              <a:t>The following may be signs of someone who is working against their will:</a:t>
            </a:r>
            <a:endParaRPr lang="en-GB" b="0" i="0" dirty="0">
              <a:effectLst/>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They s</a:t>
            </a:r>
            <a:r>
              <a:rPr lang="en-GB" b="0" i="0" dirty="0">
                <a:effectLst/>
              </a:rPr>
              <a:t>how signs of psychological or physical abuse</a:t>
            </a:r>
            <a:r>
              <a:rPr lang="en-GB" dirty="0"/>
              <a:t>.</a:t>
            </a:r>
            <a:endParaRPr lang="en-GB" b="0" i="0" dirty="0">
              <a:effectLst/>
            </a:endParaRPr>
          </a:p>
          <a:p>
            <a:pPr marL="285750" indent="-285750" algn="l">
              <a:buFont typeface="Arial" panose="020B0604020202020204" pitchFamily="34" charset="0"/>
              <a:buChar char="•"/>
            </a:pPr>
            <a:r>
              <a:rPr lang="en-GB" b="0" i="0" dirty="0">
                <a:effectLst/>
              </a:rPr>
              <a:t>They are always accompanied by someone.</a:t>
            </a:r>
          </a:p>
          <a:p>
            <a:pPr marL="285750" indent="-285750" algn="l">
              <a:buFont typeface="Arial" panose="020B0604020202020204" pitchFamily="34" charset="0"/>
              <a:buChar char="•"/>
            </a:pPr>
            <a:r>
              <a:rPr lang="en-GB" dirty="0"/>
              <a:t>They are t</a:t>
            </a:r>
            <a:r>
              <a:rPr lang="en-GB" b="0" i="0" dirty="0">
                <a:effectLst/>
              </a:rPr>
              <a:t>ransported to and from work, perhaps with a number of people in one vehicle</a:t>
            </a:r>
            <a:r>
              <a:rPr lang="en-GB" dirty="0"/>
              <a:t>.</a:t>
            </a:r>
            <a:endParaRPr lang="en-GB" b="0" i="0" dirty="0">
              <a:effectLst/>
            </a:endParaRPr>
          </a:p>
          <a:p>
            <a:pPr marL="285750" indent="-285750" algn="l">
              <a:buFont typeface="Arial" panose="020B0604020202020204" pitchFamily="34" charset="0"/>
              <a:buChar char="•"/>
            </a:pPr>
            <a:r>
              <a:rPr lang="en-GB" dirty="0"/>
              <a:t>They l</a:t>
            </a:r>
            <a:r>
              <a:rPr lang="en-GB" b="0" i="0" dirty="0">
                <a:effectLst/>
              </a:rPr>
              <a:t>ack protective equipment, suitable clothing or training to safely do their job</a:t>
            </a:r>
            <a:r>
              <a:rPr lang="en-GB" dirty="0"/>
              <a:t>.</a:t>
            </a:r>
            <a:endParaRPr lang="en-GB" b="0" i="0" dirty="0">
              <a:effectLst/>
            </a:endParaRPr>
          </a:p>
          <a:p>
            <a:pPr marL="285750" indent="-285750" algn="l">
              <a:buFont typeface="Arial" panose="020B0604020202020204" pitchFamily="34" charset="0"/>
              <a:buChar char="•"/>
            </a:pPr>
            <a:r>
              <a:rPr lang="en-GB" dirty="0"/>
              <a:t>They l</a:t>
            </a:r>
            <a:r>
              <a:rPr lang="en-GB" b="0" i="0" dirty="0">
                <a:effectLst/>
              </a:rPr>
              <a:t>ack access to their own documents, such as ID or passport</a:t>
            </a:r>
            <a:r>
              <a:rPr lang="en-GB" dirty="0"/>
              <a:t>.</a:t>
            </a:r>
          </a:p>
          <a:p>
            <a:pPr marL="285750" indent="-285750" algn="l">
              <a:buFont typeface="Arial" panose="020B0604020202020204" pitchFamily="34" charset="0"/>
              <a:buChar char="•"/>
            </a:pPr>
            <a:r>
              <a:rPr lang="en-GB" b="0" i="0" dirty="0">
                <a:effectLst/>
              </a:rPr>
              <a:t>They work unusually long hours.</a:t>
            </a:r>
          </a:p>
          <a:p>
            <a:pPr marL="285750" indent="-285750" algn="l">
              <a:buFont typeface="Arial" panose="020B0604020202020204" pitchFamily="34" charset="0"/>
              <a:buChar char="•"/>
            </a:pPr>
            <a:r>
              <a:rPr lang="en-GB" b="0" i="0" dirty="0">
                <a:effectLst/>
              </a:rPr>
              <a:t>They stay in accommodation provided by their employer.</a:t>
            </a:r>
          </a:p>
          <a:p>
            <a:pPr marL="285750" indent="-285750" algn="l">
              <a:buFont typeface="Arial" panose="020B0604020202020204" pitchFamily="34" charset="0"/>
              <a:buChar char="•"/>
              <a:tabLst>
                <a:tab pos="4129088" algn="l"/>
              </a:tabLst>
            </a:pPr>
            <a:r>
              <a:rPr lang="en-GB" dirty="0"/>
              <a:t>Their </a:t>
            </a:r>
            <a:r>
              <a:rPr lang="en-GB" b="0" i="0" dirty="0">
                <a:effectLst/>
              </a:rPr>
              <a:t>earnings are paid into a bank account with a different name.</a:t>
            </a:r>
          </a:p>
          <a:p>
            <a:pPr marL="285750" indent="-285750" algn="l">
              <a:buFont typeface="Arial" panose="020B0604020202020204" pitchFamily="34" charset="0"/>
              <a:buChar char="•"/>
            </a:pPr>
            <a:endParaRPr lang="en-GB" b="0" i="0" dirty="0">
              <a:solidFill>
                <a:srgbClr val="333333"/>
              </a:solidFill>
              <a:effectLst/>
              <a:latin typeface="var( --e-global-typography-text-font-family )"/>
            </a:endParaRPr>
          </a:p>
          <a:p>
            <a:pPr marL="285750" indent="-285750">
              <a:buFont typeface="Arial" panose="020B0604020202020204" pitchFamily="34" charset="0"/>
              <a:buChar char="•"/>
            </a:pPr>
            <a:endParaRPr lang="en-GB" b="0" i="0" dirty="0">
              <a:effectLst/>
              <a:latin typeface="Helvetica" panose="020B0604020202020204" pitchFamily="34" charset="0"/>
            </a:endParaRPr>
          </a:p>
          <a:p>
            <a:pPr marL="285750" indent="-285750">
              <a:buFont typeface="Arial" panose="020B0604020202020204" pitchFamily="34" charset="0"/>
              <a:buChar char="•"/>
            </a:pPr>
            <a:endParaRPr lang="en-GB" dirty="0"/>
          </a:p>
        </p:txBody>
      </p:sp>
      <p:pic>
        <p:nvPicPr>
          <p:cNvPr id="5" name="Picture 4">
            <a:extLst>
              <a:ext uri="{FF2B5EF4-FFF2-40B4-BE49-F238E27FC236}">
                <a16:creationId xmlns:a16="http://schemas.microsoft.com/office/drawing/2014/main" id="{641ABAFC-098C-5BDB-18C0-AC8A28EBE9E0}"/>
              </a:ext>
            </a:extLst>
          </p:cNvPr>
          <p:cNvPicPr>
            <a:picLocks noChangeAspect="1"/>
          </p:cNvPicPr>
          <p:nvPr/>
        </p:nvPicPr>
        <p:blipFill>
          <a:blip r:embed="rId2"/>
          <a:stretch>
            <a:fillRect/>
          </a:stretch>
        </p:blipFill>
        <p:spPr>
          <a:xfrm>
            <a:off x="8040137" y="2205872"/>
            <a:ext cx="3853945" cy="3376465"/>
          </a:xfrm>
          <a:prstGeom prst="rect">
            <a:avLst/>
          </a:prstGeom>
        </p:spPr>
      </p:pic>
    </p:spTree>
    <p:extLst>
      <p:ext uri="{BB962C8B-B14F-4D97-AF65-F5344CB8AC3E}">
        <p14:creationId xmlns:p14="http://schemas.microsoft.com/office/powerpoint/2010/main" val="785775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04B69-8506-4E7C-A709-32F60B8992CA}"/>
              </a:ext>
            </a:extLst>
          </p:cNvPr>
          <p:cNvSpPr>
            <a:spLocks noGrp="1"/>
          </p:cNvSpPr>
          <p:nvPr>
            <p:ph type="title"/>
          </p:nvPr>
        </p:nvSpPr>
        <p:spPr/>
        <p:txBody>
          <a:bodyPr/>
          <a:lstStyle/>
          <a:p>
            <a:r>
              <a:rPr lang="en-GB" dirty="0"/>
              <a:t>Modern Slavery </a:t>
            </a:r>
          </a:p>
        </p:txBody>
      </p:sp>
      <p:pic>
        <p:nvPicPr>
          <p:cNvPr id="1026" name="Picture 2">
            <a:extLst>
              <a:ext uri="{FF2B5EF4-FFF2-40B4-BE49-F238E27FC236}">
                <a16:creationId xmlns:a16="http://schemas.microsoft.com/office/drawing/2014/main" id="{06D380EE-B98D-ACEF-5C05-42C183F1B4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8158" y="1690688"/>
            <a:ext cx="5907952" cy="39253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2315406-CC7C-D05D-B7A2-EA8D9FC6155E}"/>
              </a:ext>
            </a:extLst>
          </p:cNvPr>
          <p:cNvSpPr txBox="1"/>
          <p:nvPr/>
        </p:nvSpPr>
        <p:spPr>
          <a:xfrm>
            <a:off x="6964670" y="1899041"/>
            <a:ext cx="4975796" cy="1754326"/>
          </a:xfrm>
          <a:prstGeom prst="rect">
            <a:avLst/>
          </a:prstGeom>
          <a:noFill/>
        </p:spPr>
        <p:txBody>
          <a:bodyPr wrap="square" rtlCol="0">
            <a:spAutoFit/>
          </a:bodyPr>
          <a:lstStyle/>
          <a:p>
            <a:r>
              <a:rPr lang="en-GB" dirty="0"/>
              <a:t>For help and advice on reporting modern slavery visit:</a:t>
            </a:r>
          </a:p>
          <a:p>
            <a:endParaRPr lang="en-GB" dirty="0">
              <a:hlinkClick r:id="rId3"/>
            </a:endParaRPr>
          </a:p>
          <a:p>
            <a:r>
              <a:rPr lang="en-GB" dirty="0">
                <a:hlinkClick r:id="rId3"/>
              </a:rPr>
              <a:t>https://www.modernslaveryhelpline.org/</a:t>
            </a:r>
            <a:r>
              <a:rPr lang="en-GB" dirty="0"/>
              <a:t> </a:t>
            </a:r>
          </a:p>
          <a:p>
            <a:endParaRPr lang="en-GB" dirty="0"/>
          </a:p>
          <a:p>
            <a:endParaRPr lang="en-GB" dirty="0"/>
          </a:p>
        </p:txBody>
      </p:sp>
    </p:spTree>
    <p:extLst>
      <p:ext uri="{BB962C8B-B14F-4D97-AF65-F5344CB8AC3E}">
        <p14:creationId xmlns:p14="http://schemas.microsoft.com/office/powerpoint/2010/main" val="91897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DF45-DB6E-3BF3-6467-1C6BB67D7055}"/>
              </a:ext>
            </a:extLst>
          </p:cNvPr>
          <p:cNvSpPr>
            <a:spLocks noGrp="1"/>
          </p:cNvSpPr>
          <p:nvPr>
            <p:ph type="title"/>
          </p:nvPr>
        </p:nvSpPr>
        <p:spPr/>
        <p:txBody>
          <a:bodyPr/>
          <a:lstStyle/>
          <a:p>
            <a:r>
              <a:rPr lang="en-GB" dirty="0"/>
              <a:t>Modern Slavery in the UK</a:t>
            </a:r>
          </a:p>
        </p:txBody>
      </p:sp>
      <p:sp>
        <p:nvSpPr>
          <p:cNvPr id="3" name="TextBox 2">
            <a:extLst>
              <a:ext uri="{FF2B5EF4-FFF2-40B4-BE49-F238E27FC236}">
                <a16:creationId xmlns:a16="http://schemas.microsoft.com/office/drawing/2014/main" id="{5629C6D0-6AB3-49B2-FC37-3AC28DD39C22}"/>
              </a:ext>
            </a:extLst>
          </p:cNvPr>
          <p:cNvSpPr txBox="1"/>
          <p:nvPr/>
        </p:nvSpPr>
        <p:spPr>
          <a:xfrm>
            <a:off x="838199" y="1690687"/>
            <a:ext cx="7551658" cy="4924425"/>
          </a:xfrm>
          <a:prstGeom prst="rect">
            <a:avLst/>
          </a:prstGeom>
          <a:noFill/>
        </p:spPr>
        <p:txBody>
          <a:bodyPr wrap="square" lIns="91440" tIns="45720" rIns="91440" bIns="45720" rtlCol="0" anchor="t">
            <a:spAutoFit/>
          </a:bodyPr>
          <a:lstStyle/>
          <a:p>
            <a:r>
              <a:rPr lang="en-GB" dirty="0"/>
              <a:t>Modern Slavery is present in every part of the UK. It is likely that you have had interactions with victims without even realising it.</a:t>
            </a:r>
          </a:p>
          <a:p>
            <a:endParaRPr lang="en-GB" dirty="0"/>
          </a:p>
          <a:p>
            <a:r>
              <a:rPr lang="en-GB" dirty="0"/>
              <a:t>In 2015 the UK passed The Modern Slavery Act. Section 54 entitled 'Transparency in Supply Chains' requires many businesses to disclose a ‘</a:t>
            </a:r>
            <a:r>
              <a:rPr lang="en-GB" dirty="0">
                <a:hlinkClick r:id="rId2"/>
              </a:rPr>
              <a:t>Slavery and Human Trafficking Statement</a:t>
            </a:r>
            <a:r>
              <a:rPr lang="en-GB" dirty="0"/>
              <a:t>’ and challenges them to root out exploitation from supply chains. </a:t>
            </a:r>
          </a:p>
          <a:p>
            <a:endParaRPr lang="en-GB" dirty="0"/>
          </a:p>
          <a:p>
            <a:r>
              <a:rPr lang="en-GB" dirty="0"/>
              <a:t>This act has since been widely criticised for being a ‘tick box’ exercise and not going far enough to change corporate behaviours. </a:t>
            </a:r>
          </a:p>
          <a:p>
            <a:endParaRPr lang="en-GB" dirty="0"/>
          </a:p>
          <a:p>
            <a:endParaRPr lang="en-GB" dirty="0"/>
          </a:p>
          <a:p>
            <a:endParaRPr lang="en-GB" dirty="0"/>
          </a:p>
          <a:p>
            <a:r>
              <a:rPr lang="en-GB" sz="800" dirty="0"/>
              <a:t>*https://www.fidelityinternational.com/editorial/blog/rooting-out-modern-slavery-5a7f4b-en5/</a:t>
            </a:r>
          </a:p>
          <a:p>
            <a:endParaRPr lang="en-GB" dirty="0"/>
          </a:p>
          <a:p>
            <a:endParaRPr lang="en-GB" dirty="0"/>
          </a:p>
        </p:txBody>
      </p:sp>
      <p:pic>
        <p:nvPicPr>
          <p:cNvPr id="7" name="Picture 6">
            <a:extLst>
              <a:ext uri="{FF2B5EF4-FFF2-40B4-BE49-F238E27FC236}">
                <a16:creationId xmlns:a16="http://schemas.microsoft.com/office/drawing/2014/main" id="{5DA8B075-73A9-947F-7E51-E29904C2381E}"/>
              </a:ext>
            </a:extLst>
          </p:cNvPr>
          <p:cNvPicPr>
            <a:picLocks noChangeAspect="1"/>
          </p:cNvPicPr>
          <p:nvPr/>
        </p:nvPicPr>
        <p:blipFill>
          <a:blip r:embed="rId3"/>
          <a:stretch>
            <a:fillRect/>
          </a:stretch>
        </p:blipFill>
        <p:spPr>
          <a:xfrm>
            <a:off x="8690881" y="2007676"/>
            <a:ext cx="2662919" cy="3546875"/>
          </a:xfrm>
          <a:prstGeom prst="rect">
            <a:avLst/>
          </a:prstGeom>
        </p:spPr>
      </p:pic>
    </p:spTree>
    <p:extLst>
      <p:ext uri="{BB962C8B-B14F-4D97-AF65-F5344CB8AC3E}">
        <p14:creationId xmlns:p14="http://schemas.microsoft.com/office/powerpoint/2010/main" val="345968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33F37-FFBD-A6BD-3314-3FF0556DDF36}"/>
              </a:ext>
            </a:extLst>
          </p:cNvPr>
          <p:cNvSpPr>
            <a:spLocks noGrp="1"/>
          </p:cNvSpPr>
          <p:nvPr>
            <p:ph type="title"/>
          </p:nvPr>
        </p:nvSpPr>
        <p:spPr>
          <a:xfrm>
            <a:off x="829322" y="365125"/>
            <a:ext cx="10515600" cy="1325563"/>
          </a:xfrm>
        </p:spPr>
        <p:txBody>
          <a:bodyPr/>
          <a:lstStyle/>
          <a:p>
            <a:r>
              <a:rPr lang="en-GB" dirty="0">
                <a:latin typeface="Lucida Sans"/>
              </a:rPr>
              <a:t>Modern Slavery Around </a:t>
            </a:r>
            <a:br>
              <a:rPr lang="en-GB" dirty="0">
                <a:latin typeface="Lucida Sans"/>
              </a:rPr>
            </a:br>
            <a:r>
              <a:rPr lang="en-GB" dirty="0">
                <a:latin typeface="Lucida Sans"/>
              </a:rPr>
              <a:t>the World</a:t>
            </a:r>
            <a:endParaRPr lang="en-GB" dirty="0"/>
          </a:p>
        </p:txBody>
      </p:sp>
      <p:sp>
        <p:nvSpPr>
          <p:cNvPr id="4" name="TextBox 3">
            <a:extLst>
              <a:ext uri="{FF2B5EF4-FFF2-40B4-BE49-F238E27FC236}">
                <a16:creationId xmlns:a16="http://schemas.microsoft.com/office/drawing/2014/main" id="{4CE1DFB4-B0A3-7130-B1B1-FD7603055C35}"/>
              </a:ext>
            </a:extLst>
          </p:cNvPr>
          <p:cNvSpPr txBox="1"/>
          <p:nvPr/>
        </p:nvSpPr>
        <p:spPr>
          <a:xfrm>
            <a:off x="838200" y="1873187"/>
            <a:ext cx="6844645" cy="4308872"/>
          </a:xfrm>
          <a:prstGeom prst="rect">
            <a:avLst/>
          </a:prstGeom>
          <a:noFill/>
        </p:spPr>
        <p:txBody>
          <a:bodyPr wrap="square">
            <a:spAutoFit/>
          </a:bodyPr>
          <a:lstStyle/>
          <a:p>
            <a:pPr marL="285750" indent="-285750">
              <a:buFont typeface="Arial" panose="020B0604020202020204" pitchFamily="34" charset="0"/>
              <a:buChar char="•"/>
            </a:pPr>
            <a:r>
              <a:rPr lang="en-GB" sz="1400" b="0" i="0" dirty="0">
                <a:solidFill>
                  <a:srgbClr val="040C28"/>
                </a:solidFill>
                <a:effectLst/>
                <a:latin typeface="+mj-lt"/>
              </a:rPr>
              <a:t>North Korea </a:t>
            </a:r>
            <a:r>
              <a:rPr lang="en-GB" sz="1400" dirty="0">
                <a:solidFill>
                  <a:srgbClr val="040C28"/>
                </a:solidFill>
                <a:latin typeface="+mj-lt"/>
              </a:rPr>
              <a:t>had the highest rate of Modern Slavery in 2023</a:t>
            </a:r>
            <a:r>
              <a:rPr lang="en-GB" sz="1400" dirty="0">
                <a:solidFill>
                  <a:srgbClr val="1F1F1F"/>
                </a:solidFill>
                <a:latin typeface="+mj-lt"/>
              </a:rPr>
              <a:t>. </a:t>
            </a:r>
            <a:r>
              <a:rPr lang="en-GB" sz="1400" b="0" i="0" dirty="0">
                <a:solidFill>
                  <a:srgbClr val="1F1F1F"/>
                </a:solidFill>
                <a:effectLst/>
                <a:latin typeface="+mj-lt"/>
              </a:rPr>
              <a:t>104 out of every 1000 people</a:t>
            </a:r>
            <a:r>
              <a:rPr lang="en-GB" sz="1400" dirty="0">
                <a:solidFill>
                  <a:srgbClr val="1F1F1F"/>
                </a:solidFill>
                <a:latin typeface="+mj-lt"/>
              </a:rPr>
              <a:t> within the population were victims.</a:t>
            </a:r>
            <a:endParaRPr lang="en-GB" sz="1400" b="0" i="0" dirty="0">
              <a:solidFill>
                <a:srgbClr val="1F1F1F"/>
              </a:solidFill>
              <a:effectLst/>
              <a:latin typeface="+mj-lt"/>
            </a:endParaRPr>
          </a:p>
          <a:p>
            <a:pPr marL="285750" indent="-285750">
              <a:buFont typeface="Arial" panose="020B0604020202020204" pitchFamily="34" charset="0"/>
              <a:buChar char="•"/>
            </a:pPr>
            <a:endParaRPr lang="en-GB" sz="1400" dirty="0">
              <a:solidFill>
                <a:srgbClr val="1F1F1F"/>
              </a:solidFill>
              <a:latin typeface="+mj-lt"/>
            </a:endParaRPr>
          </a:p>
          <a:p>
            <a:pPr marL="285750" indent="-285750">
              <a:buFont typeface="Arial" panose="020B0604020202020204" pitchFamily="34" charset="0"/>
              <a:buChar char="•"/>
            </a:pPr>
            <a:r>
              <a:rPr lang="en-GB" sz="1400" dirty="0">
                <a:solidFill>
                  <a:srgbClr val="1F1F1F"/>
                </a:solidFill>
                <a:latin typeface="+mj-lt"/>
              </a:rPr>
              <a:t>China operates state sponsored forced labour against Uyghurs and other minority groups. Labour transfers relocate people from rural areas to urban areas to work in factories. </a:t>
            </a:r>
            <a:r>
              <a:rPr lang="en-GB" sz="1400" dirty="0">
                <a:solidFill>
                  <a:srgbClr val="1F1F1F"/>
                </a:solidFill>
              </a:rPr>
              <a:t>This is a systematic abuse of human rights.</a:t>
            </a:r>
            <a:endParaRPr lang="en-GB" sz="1400" dirty="0">
              <a:solidFill>
                <a:srgbClr val="1F1F1F"/>
              </a:solidFill>
              <a:latin typeface="+mj-lt"/>
            </a:endParaRPr>
          </a:p>
          <a:p>
            <a:pPr marL="285750" indent="-285750">
              <a:buFont typeface="Arial" panose="020B0604020202020204" pitchFamily="34" charset="0"/>
              <a:buChar char="•"/>
            </a:pPr>
            <a:endParaRPr lang="en-GB" sz="1400" dirty="0">
              <a:solidFill>
                <a:srgbClr val="1F1F1F"/>
              </a:solidFill>
              <a:latin typeface="+mj-lt"/>
            </a:endParaRPr>
          </a:p>
          <a:p>
            <a:pPr marL="285750" indent="-285750">
              <a:buFont typeface="Arial" panose="020B0604020202020204" pitchFamily="34" charset="0"/>
              <a:buChar char="•"/>
            </a:pPr>
            <a:r>
              <a:rPr lang="en-GB" sz="1400" dirty="0">
                <a:solidFill>
                  <a:srgbClr val="1F1F1F"/>
                </a:solidFill>
                <a:latin typeface="+mj-lt"/>
              </a:rPr>
              <a:t>India has the largest number of working children in the world.</a:t>
            </a:r>
          </a:p>
          <a:p>
            <a:pPr marL="285750" indent="-285750">
              <a:buFont typeface="Arial" panose="020B0604020202020204" pitchFamily="34" charset="0"/>
              <a:buChar char="•"/>
            </a:pPr>
            <a:endParaRPr lang="en-GB" sz="1400" dirty="0">
              <a:solidFill>
                <a:srgbClr val="1F1F1F"/>
              </a:solidFill>
              <a:latin typeface="+mj-lt"/>
            </a:endParaRPr>
          </a:p>
          <a:p>
            <a:pPr marL="285750" indent="-285750">
              <a:buFont typeface="Arial" panose="020B0604020202020204" pitchFamily="34" charset="0"/>
              <a:buChar char="•"/>
            </a:pPr>
            <a:r>
              <a:rPr lang="en-GB" sz="1400" b="0" i="0" dirty="0">
                <a:solidFill>
                  <a:srgbClr val="252525"/>
                </a:solidFill>
                <a:effectLst/>
                <a:latin typeface="+mj-lt"/>
              </a:rPr>
              <a:t>Russia reintroduced compulsory labour as a form of criminal punishment in 2017. </a:t>
            </a:r>
            <a:r>
              <a:rPr lang="en-GB" sz="1400" dirty="0">
                <a:solidFill>
                  <a:srgbClr val="252525"/>
                </a:solidFill>
                <a:latin typeface="+mj-lt"/>
              </a:rPr>
              <a:t>Prisoners perform forced labour for over 1700 commercial organisations.</a:t>
            </a:r>
          </a:p>
          <a:p>
            <a:pPr marL="285750" indent="-285750">
              <a:buFont typeface="Arial" panose="020B0604020202020204" pitchFamily="34" charset="0"/>
              <a:buChar char="•"/>
            </a:pPr>
            <a:endParaRPr lang="en-GB" dirty="0">
              <a:solidFill>
                <a:srgbClr val="252525"/>
              </a:solidFill>
              <a:latin typeface="+mj-lt"/>
            </a:endParaRPr>
          </a:p>
          <a:p>
            <a:r>
              <a:rPr lang="en-GB" sz="1400" dirty="0">
                <a:solidFill>
                  <a:srgbClr val="252525"/>
                </a:solidFill>
              </a:rPr>
              <a:t>Global cooperation across governments, societies and the commercial sector is required to put a stop to modern slavery. Companies need to go further to find modern slavery in their supply chains and keep the issue at the top of corporate agendas.</a:t>
            </a:r>
          </a:p>
          <a:p>
            <a:endParaRPr lang="en-GB" dirty="0">
              <a:solidFill>
                <a:srgbClr val="252525"/>
              </a:solidFill>
              <a:latin typeface="+mj-lt"/>
            </a:endParaRPr>
          </a:p>
        </p:txBody>
      </p:sp>
      <p:pic>
        <p:nvPicPr>
          <p:cNvPr id="4098" name="Picture 2" descr="Via @fash_rev Instagram">
            <a:extLst>
              <a:ext uri="{FF2B5EF4-FFF2-40B4-BE49-F238E27FC236}">
                <a16:creationId xmlns:a16="http://schemas.microsoft.com/office/drawing/2014/main" id="{43BA60FB-4DE8-C4AA-9AA9-EEC0F4DC8D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1421" y="2083750"/>
            <a:ext cx="3938617" cy="35491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1A80238-0099-2968-0251-5647AA2FBB04}"/>
              </a:ext>
            </a:extLst>
          </p:cNvPr>
          <p:cNvSpPr txBox="1"/>
          <p:nvPr/>
        </p:nvSpPr>
        <p:spPr>
          <a:xfrm>
            <a:off x="7885202" y="5651912"/>
            <a:ext cx="4147793" cy="338554"/>
          </a:xfrm>
          <a:prstGeom prst="rect">
            <a:avLst/>
          </a:prstGeom>
          <a:noFill/>
        </p:spPr>
        <p:txBody>
          <a:bodyPr wrap="square" rtlCol="0">
            <a:spAutoFit/>
          </a:bodyPr>
          <a:lstStyle/>
          <a:p>
            <a:r>
              <a:rPr lang="en-GB" sz="800" dirty="0"/>
              <a:t>*https://www.fashionroundtable.co.uk/news/2020/10/6/1uyghur-crisis-why-is-the-fashion-industry-repeatedly-implicated-in-modern-slavery-scandals</a:t>
            </a:r>
          </a:p>
        </p:txBody>
      </p:sp>
    </p:spTree>
    <p:extLst>
      <p:ext uri="{BB962C8B-B14F-4D97-AF65-F5344CB8AC3E}">
        <p14:creationId xmlns:p14="http://schemas.microsoft.com/office/powerpoint/2010/main" val="172130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etition · Stop Cadbury using Child Labour - Australia · Change.org">
            <a:extLst>
              <a:ext uri="{FF2B5EF4-FFF2-40B4-BE49-F238E27FC236}">
                <a16:creationId xmlns:a16="http://schemas.microsoft.com/office/drawing/2014/main" id="{1D163178-3796-00CE-175A-E609543A4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2529" y="1547741"/>
            <a:ext cx="3300265" cy="21606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7FB0B88-0188-2F6F-8C23-EFF4AA04439E}"/>
              </a:ext>
            </a:extLst>
          </p:cNvPr>
          <p:cNvPicPr>
            <a:picLocks noChangeAspect="1"/>
          </p:cNvPicPr>
          <p:nvPr/>
        </p:nvPicPr>
        <p:blipFill>
          <a:blip r:embed="rId3"/>
          <a:stretch>
            <a:fillRect/>
          </a:stretch>
        </p:blipFill>
        <p:spPr>
          <a:xfrm rot="20000249">
            <a:off x="7777729" y="3616510"/>
            <a:ext cx="4215303" cy="1885678"/>
          </a:xfrm>
          <a:prstGeom prst="rect">
            <a:avLst/>
          </a:prstGeom>
        </p:spPr>
      </p:pic>
      <p:sp>
        <p:nvSpPr>
          <p:cNvPr id="2" name="Title 1">
            <a:extLst>
              <a:ext uri="{FF2B5EF4-FFF2-40B4-BE49-F238E27FC236}">
                <a16:creationId xmlns:a16="http://schemas.microsoft.com/office/drawing/2014/main" id="{7F8F9CF2-9028-570D-6AED-EA6CBE763C0D}"/>
              </a:ext>
            </a:extLst>
          </p:cNvPr>
          <p:cNvSpPr>
            <a:spLocks noGrp="1"/>
          </p:cNvSpPr>
          <p:nvPr>
            <p:ph type="title"/>
          </p:nvPr>
        </p:nvSpPr>
        <p:spPr/>
        <p:txBody>
          <a:bodyPr/>
          <a:lstStyle/>
          <a:p>
            <a:r>
              <a:rPr lang="en-GB" dirty="0"/>
              <a:t>Example – Cadbury Chocolate</a:t>
            </a:r>
          </a:p>
        </p:txBody>
      </p:sp>
      <p:sp>
        <p:nvSpPr>
          <p:cNvPr id="3" name="TextBox 2">
            <a:extLst>
              <a:ext uri="{FF2B5EF4-FFF2-40B4-BE49-F238E27FC236}">
                <a16:creationId xmlns:a16="http://schemas.microsoft.com/office/drawing/2014/main" id="{6FD180B1-C2A9-408A-5CB5-A721DDCCA2F0}"/>
              </a:ext>
            </a:extLst>
          </p:cNvPr>
          <p:cNvSpPr txBox="1"/>
          <p:nvPr/>
        </p:nvSpPr>
        <p:spPr>
          <a:xfrm>
            <a:off x="838201" y="1976582"/>
            <a:ext cx="7014328" cy="4770537"/>
          </a:xfrm>
          <a:prstGeom prst="rect">
            <a:avLst/>
          </a:prstGeom>
          <a:noFill/>
        </p:spPr>
        <p:txBody>
          <a:bodyPr wrap="square" rtlCol="0">
            <a:spAutoFit/>
          </a:bodyPr>
          <a:lstStyle/>
          <a:p>
            <a:r>
              <a:rPr lang="en-GB" b="0" i="0" dirty="0">
                <a:effectLst/>
              </a:rPr>
              <a:t>In 2022 an investigation claimed </a:t>
            </a:r>
            <a:r>
              <a:rPr lang="en-GB" b="0" i="0" dirty="0">
                <a:solidFill>
                  <a:srgbClr val="121212"/>
                </a:solidFill>
                <a:effectLst/>
              </a:rPr>
              <a:t>Children as young as 10 were found working in Ghana to harvest cocoa pods to supply Mondelēz International, which owns Cadbury. Under Ghanaian law, it is illegal for children under 13 to work on cocoa farms. There is also a ban on anyone under 18 being involved in hazardous labour.</a:t>
            </a:r>
            <a:endParaRPr lang="en-GB" b="0" i="0" dirty="0">
              <a:effectLst/>
            </a:endParaRPr>
          </a:p>
          <a:p>
            <a:endParaRPr lang="en-GB" b="0" i="0" dirty="0">
              <a:effectLst/>
            </a:endParaRPr>
          </a:p>
          <a:p>
            <a:r>
              <a:rPr lang="en-GB" b="0" i="0" dirty="0">
                <a:effectLst/>
              </a:rPr>
              <a:t>Despite the company making extensive profits from chocolates, it was revealed that the chocolate farmers make less than two pounds per day, leading them to hire children instead of adults. </a:t>
            </a:r>
            <a:endParaRPr lang="en-GB" dirty="0"/>
          </a:p>
          <a:p>
            <a:endParaRPr lang="en-GB" dirty="0"/>
          </a:p>
          <a:p>
            <a:endParaRPr lang="en-GB" dirty="0"/>
          </a:p>
          <a:p>
            <a:endParaRPr lang="en-GB" dirty="0"/>
          </a:p>
          <a:p>
            <a:endParaRPr lang="en-GB" sz="800" dirty="0"/>
          </a:p>
          <a:p>
            <a:r>
              <a:rPr lang="en-GB" sz="800" dirty="0"/>
              <a:t>* https://www.theguardian.com/law/2022/apr/03/cadbury-faces-fresh-accusations-of-child-labour-on-cocoa-farms-in-ghana</a:t>
            </a:r>
          </a:p>
          <a:p>
            <a:endParaRPr lang="en-GB" dirty="0"/>
          </a:p>
          <a:p>
            <a:endParaRPr lang="en-GB" dirty="0"/>
          </a:p>
        </p:txBody>
      </p:sp>
    </p:spTree>
    <p:extLst>
      <p:ext uri="{BB962C8B-B14F-4D97-AF65-F5344CB8AC3E}">
        <p14:creationId xmlns:p14="http://schemas.microsoft.com/office/powerpoint/2010/main" val="324513182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SharedWithUsers xmlns="8d9c31b3-ca6e-42d1-8308-297e8e006545">
      <UserInfo>
        <DisplayName>Andy Chisholm</DisplayName>
        <AccountId>169</AccountId>
        <AccountType/>
      </UserInfo>
      <UserInfo>
        <DisplayName>Kevin Shields</DisplayName>
        <AccountId>88</AccountId>
        <AccountType/>
      </UserInfo>
      <UserInfo>
        <DisplayName>David McNish</DisplayName>
        <AccountId>73</AccountId>
        <AccountType/>
      </UserInfo>
      <UserInfo>
        <DisplayName>Lindsay Gillies</DisplayName>
        <AccountId>75</AccountId>
        <AccountType/>
      </UserInfo>
      <UserInfo>
        <DisplayName>Sean MacFarlane</DisplayName>
        <AccountId>791</AccountId>
        <AccountType/>
      </UserInfo>
      <UserInfo>
        <DisplayName>Linda Stephen</DisplayName>
        <AccountId>18</AccountId>
        <AccountType/>
      </UserInfo>
      <UserInfo>
        <DisplayName>Poppy Milne</DisplayName>
        <AccountId>3184</AccountId>
        <AccountType/>
      </UserInfo>
    </SharedWithUsers>
  </documentManagement>
</p:properties>
</file>

<file path=customXml/itemProps1.xml><?xml version="1.0" encoding="utf-8"?>
<ds:datastoreItem xmlns:ds="http://schemas.openxmlformats.org/officeDocument/2006/customXml" ds:itemID="{84253AA6-ABDD-48D5-9E88-E467B0E147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9c31b3-ca6e-42d1-8308-297e8e006545"/>
    <ds:schemaRef ds:uri="87f4297f-9c4f-4eda-921a-3a20380437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D79429-B863-40FE-8324-CE0D756033E8}">
  <ds:schemaRefs>
    <ds:schemaRef ds:uri="http://schemas.microsoft.com/sharepoint/v3/contenttype/forms"/>
  </ds:schemaRefs>
</ds:datastoreItem>
</file>

<file path=customXml/itemProps3.xml><?xml version="1.0" encoding="utf-8"?>
<ds:datastoreItem xmlns:ds="http://schemas.openxmlformats.org/officeDocument/2006/customXml" ds:itemID="{A7187F69-E4AB-4273-975D-7883AD3D4971}">
  <ds:schemaRefs>
    <ds:schemaRef ds:uri="http://schemas.openxmlformats.org/package/2006/metadata/core-propertie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8d9c31b3-ca6e-42d1-8308-297e8e006545"/>
    <ds:schemaRef ds:uri="http://purl.org/dc/terms/"/>
    <ds:schemaRef ds:uri="http://schemas.microsoft.com/office/infopath/2007/PartnerControls"/>
    <ds:schemaRef ds:uri="87f4297f-9c4f-4eda-921a-3a20380437b5"/>
  </ds:schemaRefs>
</ds:datastoreItem>
</file>

<file path=docProps/app.xml><?xml version="1.0" encoding="utf-8"?>
<Properties xmlns="http://schemas.openxmlformats.org/officeDocument/2006/extended-properties" xmlns:vt="http://schemas.openxmlformats.org/officeDocument/2006/docPropsVTypes">
  <TotalTime>16065</TotalTime>
  <Words>1274</Words>
  <Application>Microsoft Office PowerPoint</Application>
  <PresentationFormat>Widescreen</PresentationFormat>
  <Paragraphs>135</Paragraphs>
  <Slides>15</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15</vt:i4>
      </vt:variant>
    </vt:vector>
  </HeadingPairs>
  <TitlesOfParts>
    <vt:vector size="27" baseType="lpstr">
      <vt:lpstr>-apple-system</vt:lpstr>
      <vt:lpstr>Arial</vt:lpstr>
      <vt:lpstr>Calibri</vt:lpstr>
      <vt:lpstr>Calibri Light</vt:lpstr>
      <vt:lpstr>Helvetica</vt:lpstr>
      <vt:lpstr>Lucida Sans</vt:lpstr>
      <vt:lpstr>open sans</vt:lpstr>
      <vt:lpstr>Times New Roman</vt:lpstr>
      <vt:lpstr>var( --e-global-typography-text-font-family )</vt:lpstr>
      <vt:lpstr>1_Office Theme</vt:lpstr>
      <vt:lpstr>Office Theme</vt:lpstr>
      <vt:lpstr>Custom Design</vt:lpstr>
      <vt:lpstr>PowerPoint Presentation</vt:lpstr>
      <vt:lpstr>What is Modern Slavery?</vt:lpstr>
      <vt:lpstr>Types of Modern Slavery</vt:lpstr>
      <vt:lpstr>Industries linked to Modern Slavery</vt:lpstr>
      <vt:lpstr>Signs of Modern Slavery in a workplace</vt:lpstr>
      <vt:lpstr>Modern Slavery </vt:lpstr>
      <vt:lpstr>Modern Slavery in the UK</vt:lpstr>
      <vt:lpstr>Modern Slavery Around  the World</vt:lpstr>
      <vt:lpstr>Example – Cadbury Chocolate</vt:lpstr>
      <vt:lpstr>What TRAC/Radio Design do</vt:lpstr>
      <vt:lpstr>What TRAC/Radio Design do</vt:lpstr>
      <vt:lpstr>What can you do?</vt:lpstr>
      <vt:lpstr>What can you do?</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25</cp:revision>
  <dcterms:created xsi:type="dcterms:W3CDTF">2022-06-22T12:40:22Z</dcterms:created>
  <dcterms:modified xsi:type="dcterms:W3CDTF">2024-04-04T08:59:44Z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